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34"/>
  </p:notesMasterIdLst>
  <p:handoutMasterIdLst>
    <p:handoutMasterId r:id="rId35"/>
  </p:handoutMasterIdLst>
  <p:sldIdLst>
    <p:sldId id="446" r:id="rId5"/>
    <p:sldId id="455" r:id="rId6"/>
    <p:sldId id="456" r:id="rId7"/>
    <p:sldId id="458" r:id="rId8"/>
    <p:sldId id="484" r:id="rId9"/>
    <p:sldId id="462" r:id="rId10"/>
    <p:sldId id="461" r:id="rId11"/>
    <p:sldId id="460" r:id="rId12"/>
    <p:sldId id="459" r:id="rId13"/>
    <p:sldId id="457" r:id="rId14"/>
    <p:sldId id="463" r:id="rId15"/>
    <p:sldId id="470" r:id="rId16"/>
    <p:sldId id="469" r:id="rId17"/>
    <p:sldId id="467" r:id="rId18"/>
    <p:sldId id="466" r:id="rId19"/>
    <p:sldId id="465" r:id="rId20"/>
    <p:sldId id="464" r:id="rId21"/>
    <p:sldId id="479" r:id="rId22"/>
    <p:sldId id="478" r:id="rId23"/>
    <p:sldId id="477" r:id="rId24"/>
    <p:sldId id="476" r:id="rId25"/>
    <p:sldId id="475" r:id="rId26"/>
    <p:sldId id="474" r:id="rId27"/>
    <p:sldId id="473" r:id="rId28"/>
    <p:sldId id="471" r:id="rId29"/>
    <p:sldId id="480" r:id="rId30"/>
    <p:sldId id="481" r:id="rId31"/>
    <p:sldId id="483" r:id="rId32"/>
    <p:sldId id="447" r:id="rId3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6667AB"/>
    <a:srgbClr val="8C5896"/>
    <a:srgbClr val="7C6560"/>
    <a:srgbClr val="29282D"/>
    <a:srgbClr val="E288B6"/>
    <a:srgbClr val="B38F6A"/>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392"/>
  </p:normalViewPr>
  <p:slideViewPr>
    <p:cSldViewPr snapToGrid="0">
      <p:cViewPr varScale="1">
        <p:scale>
          <a:sx n="76" d="100"/>
          <a:sy n="76" d="100"/>
        </p:scale>
        <p:origin x="216" y="72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26/06/2022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26/06/2022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10</a:t>
            </a:fld>
            <a:endParaRPr lang="en-GB"/>
          </a:p>
        </p:txBody>
      </p:sp>
    </p:spTree>
    <p:extLst>
      <p:ext uri="{BB962C8B-B14F-4D97-AF65-F5344CB8AC3E}">
        <p14:creationId xmlns:p14="http://schemas.microsoft.com/office/powerpoint/2010/main" val="327008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215425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12</a:t>
            </a:fld>
            <a:endParaRPr lang="en-GB"/>
          </a:p>
        </p:txBody>
      </p:sp>
    </p:spTree>
    <p:extLst>
      <p:ext uri="{BB962C8B-B14F-4D97-AF65-F5344CB8AC3E}">
        <p14:creationId xmlns:p14="http://schemas.microsoft.com/office/powerpoint/2010/main" val="623982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13</a:t>
            </a:fld>
            <a:endParaRPr lang="en-GB"/>
          </a:p>
        </p:txBody>
      </p:sp>
    </p:spTree>
    <p:extLst>
      <p:ext uri="{BB962C8B-B14F-4D97-AF65-F5344CB8AC3E}">
        <p14:creationId xmlns:p14="http://schemas.microsoft.com/office/powerpoint/2010/main" val="392921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14</a:t>
            </a:fld>
            <a:endParaRPr lang="en-GB"/>
          </a:p>
        </p:txBody>
      </p:sp>
    </p:spTree>
    <p:extLst>
      <p:ext uri="{BB962C8B-B14F-4D97-AF65-F5344CB8AC3E}">
        <p14:creationId xmlns:p14="http://schemas.microsoft.com/office/powerpoint/2010/main" val="235547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15</a:t>
            </a:fld>
            <a:endParaRPr lang="en-GB"/>
          </a:p>
        </p:txBody>
      </p:sp>
    </p:spTree>
    <p:extLst>
      <p:ext uri="{BB962C8B-B14F-4D97-AF65-F5344CB8AC3E}">
        <p14:creationId xmlns:p14="http://schemas.microsoft.com/office/powerpoint/2010/main" val="3526090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16</a:t>
            </a:fld>
            <a:endParaRPr lang="en-GB"/>
          </a:p>
        </p:txBody>
      </p:sp>
    </p:spTree>
    <p:extLst>
      <p:ext uri="{BB962C8B-B14F-4D97-AF65-F5344CB8AC3E}">
        <p14:creationId xmlns:p14="http://schemas.microsoft.com/office/powerpoint/2010/main" val="20008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17</a:t>
            </a:fld>
            <a:endParaRPr lang="en-GB"/>
          </a:p>
        </p:txBody>
      </p:sp>
    </p:spTree>
    <p:extLst>
      <p:ext uri="{BB962C8B-B14F-4D97-AF65-F5344CB8AC3E}">
        <p14:creationId xmlns:p14="http://schemas.microsoft.com/office/powerpoint/2010/main" val="93848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18</a:t>
            </a:fld>
            <a:endParaRPr lang="en-GB"/>
          </a:p>
        </p:txBody>
      </p:sp>
    </p:spTree>
    <p:extLst>
      <p:ext uri="{BB962C8B-B14F-4D97-AF65-F5344CB8AC3E}">
        <p14:creationId xmlns:p14="http://schemas.microsoft.com/office/powerpoint/2010/main" val="145966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19</a:t>
            </a:fld>
            <a:endParaRPr lang="en-GB"/>
          </a:p>
        </p:txBody>
      </p:sp>
    </p:spTree>
    <p:extLst>
      <p:ext uri="{BB962C8B-B14F-4D97-AF65-F5344CB8AC3E}">
        <p14:creationId xmlns:p14="http://schemas.microsoft.com/office/powerpoint/2010/main" val="358249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59494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20</a:t>
            </a:fld>
            <a:endParaRPr lang="en-GB"/>
          </a:p>
        </p:txBody>
      </p:sp>
    </p:spTree>
    <p:extLst>
      <p:ext uri="{BB962C8B-B14F-4D97-AF65-F5344CB8AC3E}">
        <p14:creationId xmlns:p14="http://schemas.microsoft.com/office/powerpoint/2010/main" val="474809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21</a:t>
            </a:fld>
            <a:endParaRPr lang="en-GB"/>
          </a:p>
        </p:txBody>
      </p:sp>
    </p:spTree>
    <p:extLst>
      <p:ext uri="{BB962C8B-B14F-4D97-AF65-F5344CB8AC3E}">
        <p14:creationId xmlns:p14="http://schemas.microsoft.com/office/powerpoint/2010/main" val="396857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22</a:t>
            </a:fld>
            <a:endParaRPr lang="en-GB"/>
          </a:p>
        </p:txBody>
      </p:sp>
    </p:spTree>
    <p:extLst>
      <p:ext uri="{BB962C8B-B14F-4D97-AF65-F5344CB8AC3E}">
        <p14:creationId xmlns:p14="http://schemas.microsoft.com/office/powerpoint/2010/main" val="18901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23</a:t>
            </a:fld>
            <a:endParaRPr lang="en-GB"/>
          </a:p>
        </p:txBody>
      </p:sp>
    </p:spTree>
    <p:extLst>
      <p:ext uri="{BB962C8B-B14F-4D97-AF65-F5344CB8AC3E}">
        <p14:creationId xmlns:p14="http://schemas.microsoft.com/office/powerpoint/2010/main" val="423310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24</a:t>
            </a:fld>
            <a:endParaRPr lang="en-GB"/>
          </a:p>
        </p:txBody>
      </p:sp>
    </p:spTree>
    <p:extLst>
      <p:ext uri="{BB962C8B-B14F-4D97-AF65-F5344CB8AC3E}">
        <p14:creationId xmlns:p14="http://schemas.microsoft.com/office/powerpoint/2010/main" val="3425787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25</a:t>
            </a:fld>
            <a:endParaRPr lang="en-GB"/>
          </a:p>
        </p:txBody>
      </p:sp>
    </p:spTree>
    <p:extLst>
      <p:ext uri="{BB962C8B-B14F-4D97-AF65-F5344CB8AC3E}">
        <p14:creationId xmlns:p14="http://schemas.microsoft.com/office/powerpoint/2010/main" val="4146868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26</a:t>
            </a:fld>
            <a:endParaRPr lang="en-GB"/>
          </a:p>
        </p:txBody>
      </p:sp>
    </p:spTree>
    <p:extLst>
      <p:ext uri="{BB962C8B-B14F-4D97-AF65-F5344CB8AC3E}">
        <p14:creationId xmlns:p14="http://schemas.microsoft.com/office/powerpoint/2010/main" val="91225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27</a:t>
            </a:fld>
            <a:endParaRPr lang="en-GB"/>
          </a:p>
        </p:txBody>
      </p:sp>
    </p:spTree>
    <p:extLst>
      <p:ext uri="{BB962C8B-B14F-4D97-AF65-F5344CB8AC3E}">
        <p14:creationId xmlns:p14="http://schemas.microsoft.com/office/powerpoint/2010/main" val="376881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28</a:t>
            </a:fld>
            <a:endParaRPr lang="en-GB"/>
          </a:p>
        </p:txBody>
      </p:sp>
    </p:spTree>
    <p:extLst>
      <p:ext uri="{BB962C8B-B14F-4D97-AF65-F5344CB8AC3E}">
        <p14:creationId xmlns:p14="http://schemas.microsoft.com/office/powerpoint/2010/main" val="4048149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29</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3</a:t>
            </a:fld>
            <a:endParaRPr lang="en-GB"/>
          </a:p>
        </p:txBody>
      </p:sp>
    </p:spTree>
    <p:extLst>
      <p:ext uri="{BB962C8B-B14F-4D97-AF65-F5344CB8AC3E}">
        <p14:creationId xmlns:p14="http://schemas.microsoft.com/office/powerpoint/2010/main" val="112256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4</a:t>
            </a:fld>
            <a:endParaRPr lang="en-GB"/>
          </a:p>
        </p:txBody>
      </p:sp>
    </p:spTree>
    <p:extLst>
      <p:ext uri="{BB962C8B-B14F-4D97-AF65-F5344CB8AC3E}">
        <p14:creationId xmlns:p14="http://schemas.microsoft.com/office/powerpoint/2010/main" val="189104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319639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6</a:t>
            </a:fld>
            <a:endParaRPr lang="en-GB"/>
          </a:p>
        </p:txBody>
      </p:sp>
    </p:spTree>
    <p:extLst>
      <p:ext uri="{BB962C8B-B14F-4D97-AF65-F5344CB8AC3E}">
        <p14:creationId xmlns:p14="http://schemas.microsoft.com/office/powerpoint/2010/main" val="109696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214000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8</a:t>
            </a:fld>
            <a:endParaRPr lang="en-GB"/>
          </a:p>
        </p:txBody>
      </p:sp>
    </p:spTree>
    <p:extLst>
      <p:ext uri="{BB962C8B-B14F-4D97-AF65-F5344CB8AC3E}">
        <p14:creationId xmlns:p14="http://schemas.microsoft.com/office/powerpoint/2010/main" val="136629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9</a:t>
            </a:fld>
            <a:endParaRPr lang="en-GB"/>
          </a:p>
        </p:txBody>
      </p:sp>
    </p:spTree>
    <p:extLst>
      <p:ext uri="{BB962C8B-B14F-4D97-AF65-F5344CB8AC3E}">
        <p14:creationId xmlns:p14="http://schemas.microsoft.com/office/powerpoint/2010/main" val="312375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85108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7056957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9151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9589547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3722763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8705863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324561206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64561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542160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396156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4186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3201834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0578683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71712891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4279242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5442017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2167621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289840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088780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4333334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4122608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7414714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38587498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7123328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30994265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78990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36148199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336238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02606807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87742521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3449369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31808399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887221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9465210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25712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6773211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26/06/2022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26/06/2022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26/06/2022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 id="2147483852" r:id="rId3"/>
    <p:sldLayoutId id="2147483853" r:id="rId4"/>
    <p:sldLayoutId id="2147483854" r:id="rId5"/>
    <p:sldLayoutId id="2147483855" r:id="rId6"/>
    <p:sldLayoutId id="2147483856" r:id="rId7"/>
    <p:sldLayoutId id="2147483857" r:id="rId8"/>
    <p:sldLayoutId id="2147483858" r:id="rId9"/>
    <p:sldLayoutId id="2147483903" r:id="rId10"/>
    <p:sldLayoutId id="2147483904" r:id="rId11"/>
    <p:sldLayoutId id="2147483892" r:id="rId12"/>
    <p:sldLayoutId id="2147483893" r:id="rId13"/>
    <p:sldLayoutId id="2147483894" r:id="rId14"/>
    <p:sldLayoutId id="2147483895" r:id="rId15"/>
    <p:sldLayoutId id="2147483898" r:id="rId16"/>
    <p:sldLayoutId id="2147483899" r:id="rId17"/>
    <p:sldLayoutId id="2147483900" r:id="rId18"/>
    <p:sldLayoutId id="2147483901" r:id="rId19"/>
    <p:sldLayoutId id="2147483902" r:id="rId20"/>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26/06/2022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3847" r:id="rId3"/>
    <p:sldLayoutId id="2147483848" r:id="rId4"/>
    <p:sldLayoutId id="2147483849" r:id="rId5"/>
    <p:sldLayoutId id="2147483850" r:id="rId6"/>
    <p:sldLayoutId id="2147483851" r:id="rId7"/>
    <p:sldLayoutId id="2147483905" r:id="rId8"/>
    <p:sldLayoutId id="2147483906" r:id="rId9"/>
    <p:sldLayoutId id="2147483907" r:id="rId10"/>
    <p:sldLayoutId id="2147483908" r:id="rId11"/>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1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sz="3200" dirty="0">
                <a:solidFill>
                  <a:schemeClr val="bg1">
                    <a:lumMod val="95000"/>
                  </a:schemeClr>
                </a:solidFill>
              </a:rPr>
              <a:t>For   : PGCP DSML</a:t>
            </a:r>
            <a:br>
              <a:rPr lang="en-GB" sz="3200" dirty="0">
                <a:solidFill>
                  <a:schemeClr val="bg1">
                    <a:lumMod val="95000"/>
                  </a:schemeClr>
                </a:solidFill>
              </a:rPr>
            </a:br>
            <a:r>
              <a:rPr lang="en-GB" sz="3200" dirty="0">
                <a:solidFill>
                  <a:schemeClr val="bg1">
                    <a:lumMod val="95000"/>
                  </a:schemeClr>
                </a:solidFill>
              </a:rPr>
              <a:t>Date :  26</a:t>
            </a:r>
            <a:r>
              <a:rPr lang="en-GB" sz="3200" baseline="30000" dirty="0">
                <a:solidFill>
                  <a:schemeClr val="bg1">
                    <a:lumMod val="95000"/>
                  </a:schemeClr>
                </a:solidFill>
              </a:rPr>
              <a:t>th</a:t>
            </a:r>
            <a:r>
              <a:rPr lang="en-GB" sz="3200" dirty="0">
                <a:solidFill>
                  <a:schemeClr val="bg1">
                    <a:lumMod val="95000"/>
                  </a:schemeClr>
                </a:solidFill>
              </a:rPr>
              <a:t> Jun 2022</a:t>
            </a:r>
          </a:p>
        </p:txBody>
      </p:sp>
      <p:sp>
        <p:nvSpPr>
          <p:cNvPr id="9" name="TextBox 8">
            <a:extLst>
              <a:ext uri="{FF2B5EF4-FFF2-40B4-BE49-F238E27FC236}">
                <a16:creationId xmlns:a16="http://schemas.microsoft.com/office/drawing/2014/main" id="{903B4056-A3B1-E784-B1A1-F14A8A1A3592}"/>
              </a:ext>
            </a:extLst>
          </p:cNvPr>
          <p:cNvSpPr txBox="1"/>
          <p:nvPr/>
        </p:nvSpPr>
        <p:spPr>
          <a:xfrm>
            <a:off x="457200" y="525090"/>
            <a:ext cx="6096000" cy="1107996"/>
          </a:xfrm>
          <a:prstGeom prst="rect">
            <a:avLst/>
          </a:prstGeom>
          <a:noFill/>
        </p:spPr>
        <p:txBody>
          <a:bodyPr wrap="square">
            <a:spAutoFit/>
          </a:bodyPr>
          <a:lstStyle/>
          <a:p>
            <a:r>
              <a:rPr lang="en-GB" sz="4800" b="1" dirty="0">
                <a:solidFill>
                  <a:schemeClr val="bg1">
                    <a:lumMod val="65000"/>
                  </a:schemeClr>
                </a:solidFill>
              </a:rPr>
              <a:t>J</a:t>
            </a:r>
            <a:r>
              <a:rPr lang="en-GB" sz="4800" b="1" dirty="0">
                <a:solidFill>
                  <a:schemeClr val="bg1"/>
                </a:solidFill>
              </a:rPr>
              <a:t>igsaw</a:t>
            </a:r>
            <a:br>
              <a:rPr lang="en-GB" dirty="0"/>
            </a:br>
            <a:r>
              <a:rPr lang="en-GB" dirty="0"/>
              <a:t>    </a:t>
            </a:r>
            <a:r>
              <a:rPr lang="en-GB" sz="1400" dirty="0">
                <a:solidFill>
                  <a:schemeClr val="bg1"/>
                </a:solidFill>
              </a:rPr>
              <a:t>A unext company</a:t>
            </a:r>
            <a:endParaRPr lang="en-US" sz="1400" dirty="0">
              <a:solidFill>
                <a:schemeClr val="bg1"/>
              </a:solidFill>
            </a:endParaRPr>
          </a:p>
        </p:txBody>
      </p:sp>
      <p:sp>
        <p:nvSpPr>
          <p:cNvPr id="10" name="TextBox 9">
            <a:extLst>
              <a:ext uri="{FF2B5EF4-FFF2-40B4-BE49-F238E27FC236}">
                <a16:creationId xmlns:a16="http://schemas.microsoft.com/office/drawing/2014/main" id="{5A7D2C85-7E2B-878B-99CA-F66F63590132}"/>
              </a:ext>
            </a:extLst>
          </p:cNvPr>
          <p:cNvSpPr txBox="1"/>
          <p:nvPr/>
        </p:nvSpPr>
        <p:spPr>
          <a:xfrm>
            <a:off x="0" y="2455481"/>
            <a:ext cx="12192000" cy="707886"/>
          </a:xfrm>
          <a:prstGeom prst="rect">
            <a:avLst/>
          </a:prstGeom>
          <a:noFill/>
        </p:spPr>
        <p:txBody>
          <a:bodyPr wrap="square">
            <a:spAutoFit/>
          </a:bodyPr>
          <a:lstStyle/>
          <a:p>
            <a:pPr algn="ctr"/>
            <a:r>
              <a:rPr lang="en-IN" sz="4000" dirty="0">
                <a:solidFill>
                  <a:schemeClr val="bg1">
                    <a:lumMod val="95000"/>
                  </a:schemeClr>
                </a:solidFill>
                <a:latin typeface="Times New Roman" panose="02020603050405020304" pitchFamily="18" charset="0"/>
                <a:ea typeface="Times New Roman" panose="02020603050405020304" pitchFamily="18" charset="0"/>
              </a:rPr>
              <a:t>JPX Tokyo Stock Exchange Prediction</a:t>
            </a:r>
            <a:r>
              <a:rPr lang="en-IN" sz="4000" dirty="0">
                <a:solidFill>
                  <a:schemeClr val="bg1">
                    <a:lumMod val="95000"/>
                  </a:schemeClr>
                </a:solidFill>
              </a:rPr>
              <a:t> </a:t>
            </a:r>
            <a:endParaRPr lang="en-US" sz="4000" dirty="0">
              <a:solidFill>
                <a:schemeClr val="bg1">
                  <a:lumMod val="95000"/>
                </a:schemeClr>
              </a:solidFill>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Loading Train Data</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6E1FCC8C-D1DA-9555-15D7-9CC9DEBC12CB}"/>
              </a:ext>
            </a:extLst>
          </p:cNvPr>
          <p:cNvPicPr>
            <a:picLocks noChangeAspect="1"/>
          </p:cNvPicPr>
          <p:nvPr/>
        </p:nvPicPr>
        <p:blipFill>
          <a:blip r:embed="rId5"/>
          <a:stretch>
            <a:fillRect/>
          </a:stretch>
        </p:blipFill>
        <p:spPr>
          <a:xfrm>
            <a:off x="0" y="1711314"/>
            <a:ext cx="12192000" cy="3435371"/>
          </a:xfrm>
          <a:prstGeom prst="rect">
            <a:avLst/>
          </a:prstGeom>
        </p:spPr>
      </p:pic>
    </p:spTree>
    <p:extLst>
      <p:ext uri="{BB962C8B-B14F-4D97-AF65-F5344CB8AC3E}">
        <p14:creationId xmlns:p14="http://schemas.microsoft.com/office/powerpoint/2010/main" val="232699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Visualization Analysis</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4" name="Picture 3">
            <a:extLst>
              <a:ext uri="{FF2B5EF4-FFF2-40B4-BE49-F238E27FC236}">
                <a16:creationId xmlns:a16="http://schemas.microsoft.com/office/drawing/2014/main" id="{C53F1ACB-76BA-BA53-35F0-9729B2CF87FA}"/>
              </a:ext>
            </a:extLst>
          </p:cNvPr>
          <p:cNvPicPr>
            <a:picLocks noChangeAspect="1"/>
          </p:cNvPicPr>
          <p:nvPr/>
        </p:nvPicPr>
        <p:blipFill>
          <a:blip r:embed="rId5"/>
          <a:stretch>
            <a:fillRect/>
          </a:stretch>
        </p:blipFill>
        <p:spPr>
          <a:xfrm>
            <a:off x="0" y="596850"/>
            <a:ext cx="6316133" cy="3388580"/>
          </a:xfrm>
          <a:prstGeom prst="rect">
            <a:avLst/>
          </a:prstGeom>
        </p:spPr>
      </p:pic>
      <p:pic>
        <p:nvPicPr>
          <p:cNvPr id="6" name="Picture 5">
            <a:extLst>
              <a:ext uri="{FF2B5EF4-FFF2-40B4-BE49-F238E27FC236}">
                <a16:creationId xmlns:a16="http://schemas.microsoft.com/office/drawing/2014/main" id="{E95338D7-6CC3-6DC5-FFD1-71679449D6F1}"/>
              </a:ext>
            </a:extLst>
          </p:cNvPr>
          <p:cNvPicPr>
            <a:picLocks noChangeAspect="1"/>
          </p:cNvPicPr>
          <p:nvPr/>
        </p:nvPicPr>
        <p:blipFill>
          <a:blip r:embed="rId6"/>
          <a:stretch>
            <a:fillRect/>
          </a:stretch>
        </p:blipFill>
        <p:spPr>
          <a:xfrm>
            <a:off x="6096000" y="596850"/>
            <a:ext cx="6096000" cy="3388580"/>
          </a:xfrm>
          <a:prstGeom prst="rect">
            <a:avLst/>
          </a:prstGeom>
        </p:spPr>
      </p:pic>
      <p:pic>
        <p:nvPicPr>
          <p:cNvPr id="9" name="Picture 8">
            <a:extLst>
              <a:ext uri="{FF2B5EF4-FFF2-40B4-BE49-F238E27FC236}">
                <a16:creationId xmlns:a16="http://schemas.microsoft.com/office/drawing/2014/main" id="{F76C95B3-A5CC-81E1-FFCB-574B472EBFE3}"/>
              </a:ext>
            </a:extLst>
          </p:cNvPr>
          <p:cNvPicPr>
            <a:picLocks noChangeAspect="1"/>
          </p:cNvPicPr>
          <p:nvPr/>
        </p:nvPicPr>
        <p:blipFill>
          <a:blip r:embed="rId7"/>
          <a:stretch>
            <a:fillRect/>
          </a:stretch>
        </p:blipFill>
        <p:spPr>
          <a:xfrm>
            <a:off x="-1" y="3993897"/>
            <a:ext cx="6316133" cy="2861998"/>
          </a:xfrm>
          <a:prstGeom prst="rect">
            <a:avLst/>
          </a:prstGeom>
        </p:spPr>
      </p:pic>
      <p:pic>
        <p:nvPicPr>
          <p:cNvPr id="12" name="Picture 11">
            <a:extLst>
              <a:ext uri="{FF2B5EF4-FFF2-40B4-BE49-F238E27FC236}">
                <a16:creationId xmlns:a16="http://schemas.microsoft.com/office/drawing/2014/main" id="{06488633-A3B2-DBF0-7BE0-DE9782F3C92B}"/>
              </a:ext>
            </a:extLst>
          </p:cNvPr>
          <p:cNvPicPr>
            <a:picLocks noChangeAspect="1"/>
          </p:cNvPicPr>
          <p:nvPr/>
        </p:nvPicPr>
        <p:blipFill>
          <a:blip r:embed="rId8"/>
          <a:stretch>
            <a:fillRect/>
          </a:stretch>
        </p:blipFill>
        <p:spPr>
          <a:xfrm>
            <a:off x="6096000" y="3985430"/>
            <a:ext cx="6096000" cy="2872570"/>
          </a:xfrm>
          <a:prstGeom prst="rect">
            <a:avLst/>
          </a:prstGeom>
        </p:spPr>
      </p:pic>
    </p:spTree>
    <p:extLst>
      <p:ext uri="{BB962C8B-B14F-4D97-AF65-F5344CB8AC3E}">
        <p14:creationId xmlns:p14="http://schemas.microsoft.com/office/powerpoint/2010/main" val="2300499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Heat Map</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F12904E7-F390-A457-5876-4BE5B92B111C}"/>
              </a:ext>
            </a:extLst>
          </p:cNvPr>
          <p:cNvPicPr>
            <a:picLocks noChangeAspect="1"/>
          </p:cNvPicPr>
          <p:nvPr/>
        </p:nvPicPr>
        <p:blipFill>
          <a:blip r:embed="rId5"/>
          <a:stretch>
            <a:fillRect/>
          </a:stretch>
        </p:blipFill>
        <p:spPr>
          <a:xfrm>
            <a:off x="0" y="615504"/>
            <a:ext cx="12191999" cy="6242496"/>
          </a:xfrm>
          <a:prstGeom prst="rect">
            <a:avLst/>
          </a:prstGeom>
        </p:spPr>
      </p:pic>
    </p:spTree>
    <p:extLst>
      <p:ext uri="{BB962C8B-B14F-4D97-AF65-F5344CB8AC3E}">
        <p14:creationId xmlns:p14="http://schemas.microsoft.com/office/powerpoint/2010/main" val="398078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Tableau Visualization Data</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32F4E4C5-61BC-DDF0-99F0-ACC62A1743B0}"/>
              </a:ext>
            </a:extLst>
          </p:cNvPr>
          <p:cNvPicPr>
            <a:picLocks noChangeAspect="1"/>
          </p:cNvPicPr>
          <p:nvPr/>
        </p:nvPicPr>
        <p:blipFill>
          <a:blip r:embed="rId5"/>
          <a:stretch>
            <a:fillRect/>
          </a:stretch>
        </p:blipFill>
        <p:spPr>
          <a:xfrm>
            <a:off x="0" y="579224"/>
            <a:ext cx="12192000" cy="6278775"/>
          </a:xfrm>
          <a:prstGeom prst="rect">
            <a:avLst/>
          </a:prstGeom>
        </p:spPr>
      </p:pic>
    </p:spTree>
    <p:extLst>
      <p:ext uri="{BB962C8B-B14F-4D97-AF65-F5344CB8AC3E}">
        <p14:creationId xmlns:p14="http://schemas.microsoft.com/office/powerpoint/2010/main" val="86869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6494085"/>
          </a:xfrm>
          <a:prstGeom prst="rect">
            <a:avLst/>
          </a:prstGeom>
          <a:noFill/>
        </p:spPr>
        <p:txBody>
          <a:bodyPr wrap="square">
            <a:spAutoFit/>
          </a:bodyPr>
          <a:lstStyle/>
          <a:p>
            <a:pPr algn="ctr"/>
            <a:r>
              <a:rPr lang="en-IN" sz="3200" b="1" u="sng" dirty="0">
                <a:solidFill>
                  <a:schemeClr val="bg1">
                    <a:lumMod val="95000"/>
                  </a:schemeClr>
                </a:solidFill>
              </a:rPr>
              <a:t>Manal Calculations</a:t>
            </a:r>
          </a:p>
          <a:p>
            <a:r>
              <a:rPr lang="en-IN" sz="3200" b="1" dirty="0">
                <a:solidFill>
                  <a:schemeClr val="bg1">
                    <a:lumMod val="95000"/>
                  </a:schemeClr>
                </a:solidFill>
              </a:rPr>
              <a:t>Let us try to calculate the Target(</a:t>
            </a:r>
            <a:r>
              <a:rPr lang="en-IN" sz="3200" b="1" dirty="0" err="1">
                <a:solidFill>
                  <a:schemeClr val="bg1">
                    <a:lumMod val="95000"/>
                  </a:schemeClr>
                </a:solidFill>
              </a:rPr>
              <a:t>ie</a:t>
            </a:r>
            <a:r>
              <a:rPr lang="en-IN" sz="3200" b="1" dirty="0">
                <a:solidFill>
                  <a:schemeClr val="bg1">
                    <a:lumMod val="95000"/>
                  </a:schemeClr>
                </a:solidFill>
              </a:rPr>
              <a:t>. rate of change) as per given formulae in metrics</a:t>
            </a:r>
          </a:p>
          <a:p>
            <a:r>
              <a:rPr lang="en-IN" sz="3200" b="1" dirty="0">
                <a:solidFill>
                  <a:schemeClr val="bg1">
                    <a:lumMod val="95000"/>
                  </a:schemeClr>
                </a:solidFill>
              </a:rPr>
              <a:t>𝑟(𝑘,𝑡)=(𝐶(𝑘,𝑡+2)−𝐶(𝑘,𝑡+1))/𝐶(𝑘,𝑡+1)</a:t>
            </a:r>
          </a:p>
          <a:p>
            <a:r>
              <a:rPr lang="en-IN" sz="3200" b="1" dirty="0">
                <a:solidFill>
                  <a:schemeClr val="bg1">
                    <a:lumMod val="95000"/>
                  </a:schemeClr>
                </a:solidFill>
              </a:rPr>
              <a:t>r = Rate of change</a:t>
            </a:r>
          </a:p>
          <a:p>
            <a:r>
              <a:rPr lang="en-IN" sz="3200" b="1" dirty="0">
                <a:solidFill>
                  <a:schemeClr val="bg1">
                    <a:lumMod val="95000"/>
                  </a:schemeClr>
                </a:solidFill>
              </a:rPr>
              <a:t>k = stock</a:t>
            </a:r>
          </a:p>
          <a:p>
            <a:r>
              <a:rPr lang="en-IN" sz="3200" b="1" dirty="0">
                <a:solidFill>
                  <a:schemeClr val="bg1">
                    <a:lumMod val="95000"/>
                  </a:schemeClr>
                </a:solidFill>
              </a:rPr>
              <a:t>t = time  </a:t>
            </a:r>
          </a:p>
          <a:p>
            <a:endParaRPr lang="en-IN" sz="3200" b="1" dirty="0">
              <a:solidFill>
                <a:schemeClr val="bg1">
                  <a:lumMod val="95000"/>
                </a:schemeClr>
              </a:solidFill>
            </a:endParaRPr>
          </a:p>
          <a:p>
            <a:endParaRPr lang="en-IN" sz="3200" b="1" dirty="0">
              <a:solidFill>
                <a:schemeClr val="bg1">
                  <a:lumMod val="95000"/>
                </a:schemeClr>
              </a:solidFill>
            </a:endParaRPr>
          </a:p>
          <a:p>
            <a:endParaRPr lang="en-IN" sz="3200" b="1" dirty="0">
              <a:solidFill>
                <a:schemeClr val="bg1">
                  <a:lumMod val="95000"/>
                </a:schemeClr>
              </a:solidFill>
            </a:endParaRPr>
          </a:p>
          <a:p>
            <a:pPr algn="ctr"/>
            <a:endParaRPr lang="en-IN" sz="3200" b="1"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F3113025-B111-932E-43B1-2F76FABDBAB9}"/>
              </a:ext>
            </a:extLst>
          </p:cNvPr>
          <p:cNvPicPr>
            <a:picLocks noChangeAspect="1"/>
          </p:cNvPicPr>
          <p:nvPr/>
        </p:nvPicPr>
        <p:blipFill>
          <a:blip r:embed="rId5"/>
          <a:stretch>
            <a:fillRect/>
          </a:stretch>
        </p:blipFill>
        <p:spPr>
          <a:xfrm>
            <a:off x="0" y="3752146"/>
            <a:ext cx="12192000" cy="3105854"/>
          </a:xfrm>
          <a:prstGeom prst="rect">
            <a:avLst/>
          </a:prstGeom>
        </p:spPr>
      </p:pic>
    </p:spTree>
    <p:extLst>
      <p:ext uri="{BB962C8B-B14F-4D97-AF65-F5344CB8AC3E}">
        <p14:creationId xmlns:p14="http://schemas.microsoft.com/office/powerpoint/2010/main" val="41033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u="sng" dirty="0">
                <a:solidFill>
                  <a:schemeClr val="bg1">
                    <a:lumMod val="95000"/>
                  </a:schemeClr>
                </a:solidFill>
              </a:rPr>
              <a:t>Rank </a:t>
            </a:r>
            <a:r>
              <a:rPr lang="en-IN" sz="3200" b="1" u="sng" dirty="0" err="1">
                <a:solidFill>
                  <a:schemeClr val="bg1">
                    <a:lumMod val="95000"/>
                  </a:schemeClr>
                </a:solidFill>
              </a:rPr>
              <a:t>Calclation</a:t>
            </a:r>
            <a:endParaRPr lang="en-IN" sz="3200" b="1" u="sng"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71B45C2E-D8FD-78C5-09F8-73C74A2FFE31}"/>
              </a:ext>
            </a:extLst>
          </p:cNvPr>
          <p:cNvPicPr>
            <a:picLocks noChangeAspect="1"/>
          </p:cNvPicPr>
          <p:nvPr/>
        </p:nvPicPr>
        <p:blipFill>
          <a:blip r:embed="rId5"/>
          <a:stretch>
            <a:fillRect/>
          </a:stretch>
        </p:blipFill>
        <p:spPr>
          <a:xfrm>
            <a:off x="19050" y="1809750"/>
            <a:ext cx="12153900" cy="3238500"/>
          </a:xfrm>
          <a:prstGeom prst="rect">
            <a:avLst/>
          </a:prstGeom>
        </p:spPr>
      </p:pic>
    </p:spTree>
    <p:extLst>
      <p:ext uri="{BB962C8B-B14F-4D97-AF65-F5344CB8AC3E}">
        <p14:creationId xmlns:p14="http://schemas.microsoft.com/office/powerpoint/2010/main" val="161909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6617196"/>
          </a:xfrm>
          <a:prstGeom prst="rect">
            <a:avLst/>
          </a:prstGeom>
          <a:noFill/>
        </p:spPr>
        <p:txBody>
          <a:bodyPr wrap="square">
            <a:spAutoFit/>
          </a:bodyPr>
          <a:lstStyle/>
          <a:p>
            <a:pPr algn="ctr"/>
            <a:r>
              <a:rPr lang="en-IN" sz="3200" b="1" dirty="0">
                <a:solidFill>
                  <a:schemeClr val="bg1">
                    <a:lumMod val="95000"/>
                  </a:schemeClr>
                </a:solidFill>
              </a:rPr>
              <a:t>calculating the "</a:t>
            </a:r>
            <a:r>
              <a:rPr lang="en-IN" sz="3200" b="1" u="sng" dirty="0">
                <a:solidFill>
                  <a:schemeClr val="bg1">
                    <a:lumMod val="95000"/>
                  </a:schemeClr>
                </a:solidFill>
              </a:rPr>
              <a:t>Daily spread return</a:t>
            </a:r>
            <a:r>
              <a:rPr lang="en-IN" sz="3200" b="1" dirty="0">
                <a:solidFill>
                  <a:schemeClr val="bg1">
                    <a:lumMod val="95000"/>
                  </a:schemeClr>
                </a:solidFill>
              </a:rPr>
              <a:t>”</a:t>
            </a:r>
          </a:p>
          <a:p>
            <a:r>
              <a:rPr lang="en-IN" sz="2800" b="1" dirty="0">
                <a:solidFill>
                  <a:schemeClr val="bg1">
                    <a:lumMod val="95000"/>
                  </a:schemeClr>
                </a:solidFill>
              </a:rPr>
              <a:t>Formulae:</a:t>
            </a:r>
          </a:p>
          <a:p>
            <a:r>
              <a:rPr lang="en-IN" sz="2800" b="1" dirty="0">
                <a:solidFill>
                  <a:schemeClr val="bg1">
                    <a:lumMod val="95000"/>
                  </a:schemeClr>
                </a:solidFill>
              </a:rPr>
              <a:t>𝑅𝑑𝑎𝑦 = 𝑆𝑢𝑝−𝑆𝑑𝑜𝑤𝑛</a:t>
            </a:r>
          </a:p>
          <a:p>
            <a:endParaRPr lang="en-IN" sz="2800" b="1" dirty="0">
              <a:solidFill>
                <a:schemeClr val="bg1">
                  <a:lumMod val="95000"/>
                </a:schemeClr>
              </a:solidFill>
            </a:endParaRPr>
          </a:p>
          <a:p>
            <a:r>
              <a:rPr lang="en-IN" sz="2400" b="1" dirty="0">
                <a:solidFill>
                  <a:schemeClr val="bg1">
                    <a:lumMod val="95000"/>
                  </a:schemeClr>
                </a:solidFill>
              </a:rPr>
              <a:t>Within top 200 stock predicted ( 𝑢𝑝𝑖(𝑖=1,2,…,200) ), multiply by their respective rate of change with linear weights of 2-1 for rank 1-200 and denote their sum as 𝑆𝑢𝑝 .</a:t>
            </a:r>
          </a:p>
          <a:p>
            <a:r>
              <a:rPr lang="en-IN" sz="2400" b="1" dirty="0">
                <a:solidFill>
                  <a:schemeClr val="bg1">
                    <a:lumMod val="95000"/>
                  </a:schemeClr>
                </a:solidFill>
              </a:rPr>
              <a:t>𝑆𝑢𝑝 = ∑200𝑖=1(𝑟(𝑢𝑝𝑖,𝑡)∗𝑙𝑖𝑛𝑒𝑎𝑟𝑓𝑢𝑛𝑐𝑡𝑖𝑜𝑛(2,1)𝑖))/𝐴𝑣𝑒𝑟𝑎𝑔𝑒(𝑙𝑖𝑛𝑒𝑎𝑟𝑓𝑢𝑛𝑐𝑡𝑖𝑜𝑛(2,1))</a:t>
            </a:r>
          </a:p>
          <a:p>
            <a:r>
              <a:rPr lang="en-IN" sz="2400" b="1" dirty="0">
                <a:solidFill>
                  <a:schemeClr val="bg1">
                    <a:lumMod val="95000"/>
                  </a:schemeClr>
                </a:solidFill>
              </a:rPr>
              <a:t>Within bottom 200 stocks predicted ( 𝑑𝑜𝑤𝑛𝑖(𝑖=1,2,…,200) ), multiply by their respective rate of change with linear weights of 2-1 for bottom rank 1-200 and denote their sum as 𝑆𝑑𝑜𝑤𝑛 .</a:t>
            </a:r>
          </a:p>
          <a:p>
            <a:r>
              <a:rPr lang="en-IN" sz="2400" b="1" dirty="0">
                <a:solidFill>
                  <a:schemeClr val="bg1">
                    <a:lumMod val="95000"/>
                  </a:schemeClr>
                </a:solidFill>
              </a:rPr>
              <a:t>𝑆𝑑𝑜𝑤𝑛=∑200𝑖=1(𝑟(𝑑𝑜𝑤𝑛𝑖,𝑡)∗𝑙𝑖𝑛𝑒𝑎𝑟𝑓𝑢𝑛𝑐𝑡𝑖𝑜𝑛(2,1)𝑖)𝐴𝑣𝑒𝑟𝑎𝑔𝑒(𝑙𝑖𝑛𝑒𝑎𝑟𝑓𝑢𝑛𝑐𝑡𝑖𝑜𝑛(2,1))</a:t>
            </a:r>
          </a:p>
          <a:p>
            <a:br>
              <a:rPr lang="en-IN" sz="2800" b="1" dirty="0">
                <a:solidFill>
                  <a:schemeClr val="bg1">
                    <a:lumMod val="95000"/>
                  </a:schemeClr>
                </a:solidFill>
              </a:rPr>
            </a:br>
            <a:endParaRPr lang="en-IN" sz="2800" b="1" dirty="0">
              <a:solidFill>
                <a:schemeClr val="bg1">
                  <a:lumMod val="95000"/>
                </a:schemeClr>
              </a:solidFill>
            </a:endParaRPr>
          </a:p>
          <a:p>
            <a:r>
              <a:rPr lang="en-GB" sz="2800" b="1" dirty="0">
                <a:solidFill>
                  <a:schemeClr val="bg1">
                    <a:lumMod val="95000"/>
                  </a:schemeClr>
                </a:solidFill>
              </a:rPr>
              <a:t> </a:t>
            </a:r>
            <a:endParaRPr lang="en-IN" sz="28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CB833564-9327-8338-7002-32E1D9F52CB9}"/>
              </a:ext>
            </a:extLst>
          </p:cNvPr>
          <p:cNvPicPr>
            <a:picLocks noChangeAspect="1"/>
          </p:cNvPicPr>
          <p:nvPr/>
        </p:nvPicPr>
        <p:blipFill>
          <a:blip r:embed="rId5"/>
          <a:stretch>
            <a:fillRect/>
          </a:stretch>
        </p:blipFill>
        <p:spPr>
          <a:xfrm>
            <a:off x="3217334" y="4876801"/>
            <a:ext cx="5467350" cy="1981200"/>
          </a:xfrm>
          <a:prstGeom prst="rect">
            <a:avLst/>
          </a:prstGeom>
        </p:spPr>
      </p:pic>
    </p:spTree>
    <p:extLst>
      <p:ext uri="{BB962C8B-B14F-4D97-AF65-F5344CB8AC3E}">
        <p14:creationId xmlns:p14="http://schemas.microsoft.com/office/powerpoint/2010/main" val="4257548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3046988"/>
          </a:xfrm>
          <a:prstGeom prst="rect">
            <a:avLst/>
          </a:prstGeom>
          <a:noFill/>
        </p:spPr>
        <p:txBody>
          <a:bodyPr wrap="square">
            <a:spAutoFit/>
          </a:bodyPr>
          <a:lstStyle/>
          <a:p>
            <a:pPr algn="ctr"/>
            <a:r>
              <a:rPr lang="en-IN" sz="3200" b="1" dirty="0">
                <a:solidFill>
                  <a:schemeClr val="bg1">
                    <a:lumMod val="95000"/>
                  </a:schemeClr>
                </a:solidFill>
              </a:rPr>
              <a:t>2nd Approach </a:t>
            </a:r>
            <a:r>
              <a:rPr lang="en-IN" sz="3200" b="1" dirty="0" err="1">
                <a:solidFill>
                  <a:schemeClr val="bg1">
                    <a:lumMod val="95000"/>
                  </a:schemeClr>
                </a:solidFill>
              </a:rPr>
              <a:t>TimeSiries</a:t>
            </a:r>
            <a:endParaRPr lang="en-IN" sz="3200" b="1"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r>
              <a:rPr lang="en-IN" sz="3200" dirty="0">
                <a:solidFill>
                  <a:schemeClr val="bg1">
                    <a:lumMod val="95000"/>
                  </a:schemeClr>
                </a:solidFill>
              </a:rPr>
              <a:t>Importing required Libraries to predict lower and upper prices</a:t>
            </a:r>
          </a:p>
          <a:p>
            <a:endParaRPr lang="en-IN" sz="3200" dirty="0">
              <a:solidFill>
                <a:schemeClr val="bg1">
                  <a:lumMod val="95000"/>
                </a:schemeClr>
              </a:solidFill>
            </a:endParaRPr>
          </a:p>
          <a:p>
            <a:endParaRPr lang="en-IN" sz="3200" dirty="0">
              <a:solidFill>
                <a:schemeClr val="bg1">
                  <a:lumMod val="95000"/>
                </a:schemeClr>
              </a:solidFill>
            </a:endParaRPr>
          </a:p>
          <a:p>
            <a:endParaRPr lang="en-IN" sz="3200" dirty="0">
              <a:solidFill>
                <a:schemeClr val="bg1">
                  <a:lumMod val="95000"/>
                </a:schemeClr>
              </a:solidFill>
            </a:endParaRPr>
          </a:p>
        </p:txBody>
      </p:sp>
      <p:pic>
        <p:nvPicPr>
          <p:cNvPr id="7" name="Picture 6">
            <a:extLst>
              <a:ext uri="{FF2B5EF4-FFF2-40B4-BE49-F238E27FC236}">
                <a16:creationId xmlns:a16="http://schemas.microsoft.com/office/drawing/2014/main" id="{E902C827-785A-699C-B80D-31CD510FFB99}"/>
              </a:ext>
            </a:extLst>
          </p:cNvPr>
          <p:cNvPicPr>
            <a:picLocks noChangeAspect="1"/>
          </p:cNvPicPr>
          <p:nvPr/>
        </p:nvPicPr>
        <p:blipFill>
          <a:blip r:embed="rId5"/>
          <a:stretch>
            <a:fillRect/>
          </a:stretch>
        </p:blipFill>
        <p:spPr>
          <a:xfrm>
            <a:off x="2030557" y="3760063"/>
            <a:ext cx="8130886" cy="1143000"/>
          </a:xfrm>
          <a:prstGeom prst="rect">
            <a:avLst/>
          </a:prstGeom>
        </p:spPr>
      </p:pic>
      <p:pic>
        <p:nvPicPr>
          <p:cNvPr id="11" name="Picture 10">
            <a:extLst>
              <a:ext uri="{FF2B5EF4-FFF2-40B4-BE49-F238E27FC236}">
                <a16:creationId xmlns:a16="http://schemas.microsoft.com/office/drawing/2014/main" id="{EBB74838-75BA-5845-7F0B-3AA480B25AF2}"/>
              </a:ext>
            </a:extLst>
          </p:cNvPr>
          <p:cNvPicPr>
            <a:picLocks noChangeAspect="1"/>
          </p:cNvPicPr>
          <p:nvPr/>
        </p:nvPicPr>
        <p:blipFill>
          <a:blip r:embed="rId6"/>
          <a:stretch>
            <a:fillRect/>
          </a:stretch>
        </p:blipFill>
        <p:spPr>
          <a:xfrm>
            <a:off x="548002" y="2134397"/>
            <a:ext cx="11095995" cy="1014491"/>
          </a:xfrm>
          <a:prstGeom prst="rect">
            <a:avLst/>
          </a:prstGeom>
        </p:spPr>
      </p:pic>
    </p:spTree>
    <p:extLst>
      <p:ext uri="{BB962C8B-B14F-4D97-AF65-F5344CB8AC3E}">
        <p14:creationId xmlns:p14="http://schemas.microsoft.com/office/powerpoint/2010/main" val="3313424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err="1">
                <a:solidFill>
                  <a:schemeClr val="bg1">
                    <a:lumMod val="95000"/>
                  </a:schemeClr>
                </a:solidFill>
              </a:rPr>
              <a:t>Acf</a:t>
            </a:r>
            <a:r>
              <a:rPr lang="en-IN" sz="3200" b="1" dirty="0">
                <a:solidFill>
                  <a:schemeClr val="bg1">
                    <a:lumMod val="95000"/>
                  </a:schemeClr>
                </a:solidFill>
              </a:rPr>
              <a:t> and PACF Plots</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46D3E391-AD68-2A11-F28A-D0EFF697B47F}"/>
              </a:ext>
            </a:extLst>
          </p:cNvPr>
          <p:cNvPicPr>
            <a:picLocks noChangeAspect="1"/>
          </p:cNvPicPr>
          <p:nvPr/>
        </p:nvPicPr>
        <p:blipFill>
          <a:blip r:embed="rId5"/>
          <a:stretch>
            <a:fillRect/>
          </a:stretch>
        </p:blipFill>
        <p:spPr>
          <a:xfrm>
            <a:off x="476250" y="812800"/>
            <a:ext cx="11089217" cy="2590800"/>
          </a:xfrm>
          <a:prstGeom prst="rect">
            <a:avLst/>
          </a:prstGeom>
        </p:spPr>
      </p:pic>
      <p:pic>
        <p:nvPicPr>
          <p:cNvPr id="5" name="Picture 4">
            <a:extLst>
              <a:ext uri="{FF2B5EF4-FFF2-40B4-BE49-F238E27FC236}">
                <a16:creationId xmlns:a16="http://schemas.microsoft.com/office/drawing/2014/main" id="{A97AECE1-4031-FACB-4F92-B430A798E773}"/>
              </a:ext>
            </a:extLst>
          </p:cNvPr>
          <p:cNvPicPr>
            <a:picLocks noChangeAspect="1"/>
          </p:cNvPicPr>
          <p:nvPr/>
        </p:nvPicPr>
        <p:blipFill>
          <a:blip r:embed="rId6"/>
          <a:stretch>
            <a:fillRect/>
          </a:stretch>
        </p:blipFill>
        <p:spPr>
          <a:xfrm>
            <a:off x="476250" y="3816350"/>
            <a:ext cx="11239500" cy="2628900"/>
          </a:xfrm>
          <a:prstGeom prst="rect">
            <a:avLst/>
          </a:prstGeom>
        </p:spPr>
      </p:pic>
    </p:spTree>
    <p:extLst>
      <p:ext uri="{BB962C8B-B14F-4D97-AF65-F5344CB8AC3E}">
        <p14:creationId xmlns:p14="http://schemas.microsoft.com/office/powerpoint/2010/main" val="1073131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Forecasting Y lower and </a:t>
            </a:r>
            <a:r>
              <a:rPr lang="en-IN" sz="3200" b="1" dirty="0" err="1">
                <a:solidFill>
                  <a:schemeClr val="bg1">
                    <a:lumMod val="95000"/>
                  </a:schemeClr>
                </a:solidFill>
              </a:rPr>
              <a:t>Y_upper</a:t>
            </a:r>
            <a:r>
              <a:rPr lang="en-IN" sz="3200" b="1" dirty="0">
                <a:solidFill>
                  <a:schemeClr val="bg1">
                    <a:lumMod val="95000"/>
                  </a:schemeClr>
                </a:solidFill>
              </a:rPr>
              <a:t> </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333ACC72-BABD-AA3B-F502-59C3CE3B3FA9}"/>
              </a:ext>
            </a:extLst>
          </p:cNvPr>
          <p:cNvPicPr>
            <a:picLocks noChangeAspect="1"/>
          </p:cNvPicPr>
          <p:nvPr/>
        </p:nvPicPr>
        <p:blipFill>
          <a:blip r:embed="rId5"/>
          <a:stretch>
            <a:fillRect/>
          </a:stretch>
        </p:blipFill>
        <p:spPr>
          <a:xfrm>
            <a:off x="1557866" y="594678"/>
            <a:ext cx="9262533" cy="6212371"/>
          </a:xfrm>
          <a:prstGeom prst="rect">
            <a:avLst/>
          </a:prstGeom>
        </p:spPr>
      </p:pic>
    </p:spTree>
    <p:extLst>
      <p:ext uri="{BB962C8B-B14F-4D97-AF65-F5344CB8AC3E}">
        <p14:creationId xmlns:p14="http://schemas.microsoft.com/office/powerpoint/2010/main" val="4002244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6494085"/>
          </a:xfrm>
          <a:prstGeom prst="rect">
            <a:avLst/>
          </a:prstGeom>
          <a:noFill/>
        </p:spPr>
        <p:txBody>
          <a:bodyPr wrap="square">
            <a:spAutoFit/>
          </a:bodyPr>
          <a:lstStyle/>
          <a:p>
            <a:r>
              <a:rPr lang="en-IN" sz="3200" b="1" u="sng" dirty="0">
                <a:solidFill>
                  <a:schemeClr val="bg1">
                    <a:lumMod val="95000"/>
                  </a:schemeClr>
                </a:solidFill>
              </a:rPr>
              <a:t>Statement of the problem :-</a:t>
            </a:r>
            <a:endParaRPr lang="en-IN" sz="3200"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pPr marL="457200" lvl="0" indent="-457200">
              <a:buFont typeface="Wingdings" pitchFamily="2" charset="2"/>
              <a:buChar char="v"/>
            </a:pPr>
            <a:r>
              <a:rPr lang="en-IN" sz="3200" dirty="0">
                <a:solidFill>
                  <a:schemeClr val="bg1">
                    <a:lumMod val="95000"/>
                  </a:schemeClr>
                </a:solidFill>
              </a:rPr>
              <a:t>Building portfolios from the stocks eligible for predictions (around 2,000 stocks).</a:t>
            </a:r>
          </a:p>
          <a:p>
            <a:pPr marL="457200" lvl="0" indent="-457200">
              <a:buFont typeface="Wingdings" pitchFamily="2" charset="2"/>
              <a:buChar char="v"/>
            </a:pPr>
            <a:r>
              <a:rPr lang="en-IN" sz="3200" dirty="0">
                <a:solidFill>
                  <a:schemeClr val="bg1">
                    <a:lumMod val="95000"/>
                  </a:schemeClr>
                </a:solidFill>
              </a:rPr>
              <a:t>This dataset contains historic data for a variety of Japanese stocks and options.</a:t>
            </a:r>
          </a:p>
          <a:p>
            <a:pPr marL="457200" lvl="0" indent="-457200">
              <a:buFont typeface="Wingdings" pitchFamily="2" charset="2"/>
              <a:buChar char="v"/>
            </a:pPr>
            <a:r>
              <a:rPr lang="en-IN" sz="3200" dirty="0">
                <a:solidFill>
                  <a:schemeClr val="bg1">
                    <a:lumMod val="95000"/>
                  </a:schemeClr>
                </a:solidFill>
              </a:rPr>
              <a:t>Challenge is to predict the future returns of the stocks.</a:t>
            </a:r>
          </a:p>
          <a:p>
            <a:pPr marL="457200" lvl="0" indent="-457200">
              <a:buFont typeface="Wingdings" pitchFamily="2" charset="2"/>
              <a:buChar char="v"/>
            </a:pPr>
            <a:r>
              <a:rPr lang="en-IN" sz="3200" dirty="0">
                <a:solidFill>
                  <a:schemeClr val="bg1">
                    <a:lumMod val="95000"/>
                  </a:schemeClr>
                </a:solidFill>
              </a:rPr>
              <a:t>Target of the closing price (Close) between the next day and the 2 days later for each stock on each date.</a:t>
            </a:r>
          </a:p>
          <a:p>
            <a:endParaRPr lang="en-IN" sz="3200" dirty="0">
              <a:solidFill>
                <a:schemeClr val="bg1">
                  <a:lumMod val="95000"/>
                </a:schemeClr>
              </a:solidFill>
            </a:endParaRPr>
          </a:p>
          <a:p>
            <a:endParaRPr lang="en-IN" sz="3200" dirty="0">
              <a:solidFill>
                <a:schemeClr val="bg1"/>
              </a:solidFill>
            </a:endParaRPr>
          </a:p>
          <a:p>
            <a:endParaRPr lang="en-IN" sz="3200" dirty="0">
              <a:solidFill>
                <a:schemeClr val="bg1">
                  <a:lumMod val="85000"/>
                </a:schemeClr>
              </a:solidFill>
            </a:endParaRPr>
          </a:p>
          <a:p>
            <a:endParaRPr lang="en-IN" sz="3200" dirty="0"/>
          </a:p>
        </p:txBody>
      </p:sp>
    </p:spTree>
    <p:extLst>
      <p:ext uri="{BB962C8B-B14F-4D97-AF65-F5344CB8AC3E}">
        <p14:creationId xmlns:p14="http://schemas.microsoft.com/office/powerpoint/2010/main" val="342702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Forecasting Plot</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77AEC2FC-D4FF-ADC4-4FE7-CDE0FCE251B9}"/>
              </a:ext>
            </a:extLst>
          </p:cNvPr>
          <p:cNvPicPr>
            <a:picLocks noChangeAspect="1"/>
          </p:cNvPicPr>
          <p:nvPr/>
        </p:nvPicPr>
        <p:blipFill>
          <a:blip r:embed="rId5"/>
          <a:stretch>
            <a:fillRect/>
          </a:stretch>
        </p:blipFill>
        <p:spPr>
          <a:xfrm>
            <a:off x="2201332" y="695510"/>
            <a:ext cx="8346017" cy="5857690"/>
          </a:xfrm>
          <a:prstGeom prst="rect">
            <a:avLst/>
          </a:prstGeom>
        </p:spPr>
      </p:pic>
    </p:spTree>
    <p:extLst>
      <p:ext uri="{BB962C8B-B14F-4D97-AF65-F5344CB8AC3E}">
        <p14:creationId xmlns:p14="http://schemas.microsoft.com/office/powerpoint/2010/main" val="220575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3</a:t>
            </a:r>
            <a:r>
              <a:rPr lang="en-IN" sz="3200" b="1" baseline="30000" dirty="0">
                <a:solidFill>
                  <a:schemeClr val="bg1">
                    <a:lumMod val="95000"/>
                  </a:schemeClr>
                </a:solidFill>
              </a:rPr>
              <a:t>rd</a:t>
            </a:r>
            <a:r>
              <a:rPr lang="en-IN" sz="3200" b="1" dirty="0">
                <a:solidFill>
                  <a:schemeClr val="bg1">
                    <a:lumMod val="95000"/>
                  </a:schemeClr>
                </a:solidFill>
              </a:rPr>
              <a:t> Approach Neural Network model</a:t>
            </a:r>
          </a:p>
          <a:p>
            <a:r>
              <a:rPr lang="en-GB" sz="3200" b="1" dirty="0">
                <a:solidFill>
                  <a:schemeClr val="bg1">
                    <a:lumMod val="95000"/>
                  </a:schemeClr>
                </a:solidFill>
              </a:rPr>
              <a:t> </a:t>
            </a:r>
            <a:endParaRPr lang="en-IN" sz="3200" dirty="0">
              <a:solidFill>
                <a:schemeClr val="bg1">
                  <a:lumMod val="95000"/>
                </a:schemeClr>
              </a:solidFill>
            </a:endParaRPr>
          </a:p>
          <a:p>
            <a:r>
              <a:rPr lang="en-IN" sz="3200" dirty="0">
                <a:solidFill>
                  <a:schemeClr val="bg1">
                    <a:lumMod val="95000"/>
                  </a:schemeClr>
                </a:solidFill>
              </a:rPr>
              <a:t>Importing required libraries</a:t>
            </a:r>
          </a:p>
        </p:txBody>
      </p:sp>
      <p:pic>
        <p:nvPicPr>
          <p:cNvPr id="3" name="Picture 2">
            <a:extLst>
              <a:ext uri="{FF2B5EF4-FFF2-40B4-BE49-F238E27FC236}">
                <a16:creationId xmlns:a16="http://schemas.microsoft.com/office/drawing/2014/main" id="{07BB4A09-46A2-33EF-CC1E-07C2D13F1FE6}"/>
              </a:ext>
            </a:extLst>
          </p:cNvPr>
          <p:cNvPicPr>
            <a:picLocks noChangeAspect="1"/>
          </p:cNvPicPr>
          <p:nvPr/>
        </p:nvPicPr>
        <p:blipFill>
          <a:blip r:embed="rId5"/>
          <a:stretch>
            <a:fillRect/>
          </a:stretch>
        </p:blipFill>
        <p:spPr>
          <a:xfrm>
            <a:off x="1379128" y="2474005"/>
            <a:ext cx="9975610" cy="1765300"/>
          </a:xfrm>
          <a:prstGeom prst="rect">
            <a:avLst/>
          </a:prstGeom>
        </p:spPr>
      </p:pic>
    </p:spTree>
    <p:extLst>
      <p:ext uri="{BB962C8B-B14F-4D97-AF65-F5344CB8AC3E}">
        <p14:creationId xmlns:p14="http://schemas.microsoft.com/office/powerpoint/2010/main" val="407924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2062103"/>
          </a:xfrm>
          <a:prstGeom prst="rect">
            <a:avLst/>
          </a:prstGeom>
          <a:noFill/>
        </p:spPr>
        <p:txBody>
          <a:bodyPr wrap="square">
            <a:spAutoFit/>
          </a:bodyPr>
          <a:lstStyle/>
          <a:p>
            <a:pPr algn="ctr"/>
            <a:r>
              <a:rPr lang="en-IN" sz="3200" b="1" dirty="0">
                <a:solidFill>
                  <a:schemeClr val="bg1">
                    <a:lumMod val="95000"/>
                  </a:schemeClr>
                </a:solidFill>
              </a:rPr>
              <a:t>Defining a function to encode and normalize the Data</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a:p>
            <a:endParaRPr lang="en-IN" sz="3200" dirty="0"/>
          </a:p>
        </p:txBody>
      </p:sp>
      <p:pic>
        <p:nvPicPr>
          <p:cNvPr id="3" name="Picture 2">
            <a:extLst>
              <a:ext uri="{FF2B5EF4-FFF2-40B4-BE49-F238E27FC236}">
                <a16:creationId xmlns:a16="http://schemas.microsoft.com/office/drawing/2014/main" id="{9F249A76-565D-6C96-851D-158E12D18A19}"/>
              </a:ext>
            </a:extLst>
          </p:cNvPr>
          <p:cNvPicPr>
            <a:picLocks noChangeAspect="1"/>
          </p:cNvPicPr>
          <p:nvPr/>
        </p:nvPicPr>
        <p:blipFill>
          <a:blip r:embed="rId5"/>
          <a:stretch>
            <a:fillRect/>
          </a:stretch>
        </p:blipFill>
        <p:spPr>
          <a:xfrm>
            <a:off x="1473200" y="1381839"/>
            <a:ext cx="8921750" cy="4094322"/>
          </a:xfrm>
          <a:prstGeom prst="rect">
            <a:avLst/>
          </a:prstGeom>
        </p:spPr>
      </p:pic>
    </p:spTree>
    <p:extLst>
      <p:ext uri="{BB962C8B-B14F-4D97-AF65-F5344CB8AC3E}">
        <p14:creationId xmlns:p14="http://schemas.microsoft.com/office/powerpoint/2010/main" val="273803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Defining a function to convert data frame to Data set by using TensorFlow</a:t>
            </a:r>
          </a:p>
          <a:p>
            <a:r>
              <a:rPr lang="en-GB" sz="3200" b="1" dirty="0">
                <a:solidFill>
                  <a:schemeClr val="bg1">
                    <a:lumMod val="95000"/>
                  </a:schemeClr>
                </a:solidFill>
              </a:rPr>
              <a:t> </a:t>
            </a:r>
            <a:r>
              <a:rPr lang="en-IN" sz="3200" dirty="0"/>
              <a:t> </a:t>
            </a:r>
          </a:p>
        </p:txBody>
      </p:sp>
      <p:pic>
        <p:nvPicPr>
          <p:cNvPr id="3" name="Picture 2">
            <a:extLst>
              <a:ext uri="{FF2B5EF4-FFF2-40B4-BE49-F238E27FC236}">
                <a16:creationId xmlns:a16="http://schemas.microsoft.com/office/drawing/2014/main" id="{756562E8-2E46-7756-61C6-D05DB8D84557}"/>
              </a:ext>
            </a:extLst>
          </p:cNvPr>
          <p:cNvPicPr>
            <a:picLocks noChangeAspect="1"/>
          </p:cNvPicPr>
          <p:nvPr/>
        </p:nvPicPr>
        <p:blipFill>
          <a:blip r:embed="rId5"/>
          <a:stretch>
            <a:fillRect/>
          </a:stretch>
        </p:blipFill>
        <p:spPr>
          <a:xfrm>
            <a:off x="1447800" y="2095500"/>
            <a:ext cx="9296400" cy="2667000"/>
          </a:xfrm>
          <a:prstGeom prst="rect">
            <a:avLst/>
          </a:prstGeom>
        </p:spPr>
      </p:pic>
    </p:spTree>
    <p:extLst>
      <p:ext uri="{BB962C8B-B14F-4D97-AF65-F5344CB8AC3E}">
        <p14:creationId xmlns:p14="http://schemas.microsoft.com/office/powerpoint/2010/main" val="423021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Building a model by adding required layers</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CE2614A5-DDBC-0970-8763-CD76F3B1BB26}"/>
              </a:ext>
            </a:extLst>
          </p:cNvPr>
          <p:cNvPicPr>
            <a:picLocks noChangeAspect="1"/>
          </p:cNvPicPr>
          <p:nvPr/>
        </p:nvPicPr>
        <p:blipFill>
          <a:blip r:embed="rId5"/>
          <a:stretch>
            <a:fillRect/>
          </a:stretch>
        </p:blipFill>
        <p:spPr>
          <a:xfrm>
            <a:off x="533400" y="666447"/>
            <a:ext cx="11125200" cy="5989701"/>
          </a:xfrm>
          <a:prstGeom prst="rect">
            <a:avLst/>
          </a:prstGeom>
        </p:spPr>
      </p:pic>
    </p:spTree>
    <p:extLst>
      <p:ext uri="{BB962C8B-B14F-4D97-AF65-F5344CB8AC3E}">
        <p14:creationId xmlns:p14="http://schemas.microsoft.com/office/powerpoint/2010/main" val="337932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Fitting the model and Appling Callback Early Stopping</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9E78E378-895B-2882-53F8-08080DF156C8}"/>
              </a:ext>
            </a:extLst>
          </p:cNvPr>
          <p:cNvPicPr>
            <a:picLocks noChangeAspect="1"/>
          </p:cNvPicPr>
          <p:nvPr/>
        </p:nvPicPr>
        <p:blipFill>
          <a:blip r:embed="rId5"/>
          <a:stretch>
            <a:fillRect/>
          </a:stretch>
        </p:blipFill>
        <p:spPr>
          <a:xfrm>
            <a:off x="38100" y="628650"/>
            <a:ext cx="12115800" cy="5600700"/>
          </a:xfrm>
          <a:prstGeom prst="rect">
            <a:avLst/>
          </a:prstGeom>
        </p:spPr>
      </p:pic>
    </p:spTree>
    <p:extLst>
      <p:ext uri="{BB962C8B-B14F-4D97-AF65-F5344CB8AC3E}">
        <p14:creationId xmlns:p14="http://schemas.microsoft.com/office/powerpoint/2010/main" val="144125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Save and Load the Model</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5" name="Picture 4">
            <a:extLst>
              <a:ext uri="{FF2B5EF4-FFF2-40B4-BE49-F238E27FC236}">
                <a16:creationId xmlns:a16="http://schemas.microsoft.com/office/drawing/2014/main" id="{D4203B10-8634-087E-2365-3C4ABE9C438F}"/>
              </a:ext>
            </a:extLst>
          </p:cNvPr>
          <p:cNvPicPr>
            <a:picLocks noChangeAspect="1"/>
          </p:cNvPicPr>
          <p:nvPr/>
        </p:nvPicPr>
        <p:blipFill>
          <a:blip r:embed="rId5"/>
          <a:stretch>
            <a:fillRect/>
          </a:stretch>
        </p:blipFill>
        <p:spPr>
          <a:xfrm>
            <a:off x="960008" y="1666420"/>
            <a:ext cx="10271984" cy="3183466"/>
          </a:xfrm>
          <a:prstGeom prst="rect">
            <a:avLst/>
          </a:prstGeom>
        </p:spPr>
      </p:pic>
    </p:spTree>
    <p:extLst>
      <p:ext uri="{BB962C8B-B14F-4D97-AF65-F5344CB8AC3E}">
        <p14:creationId xmlns:p14="http://schemas.microsoft.com/office/powerpoint/2010/main" val="207007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Defining a function to generate TensorFlow dataset for test_data </a:t>
            </a:r>
          </a:p>
          <a:p>
            <a:endParaRPr lang="en-IN" sz="3200" dirty="0">
              <a:solidFill>
                <a:schemeClr val="bg1">
                  <a:lumMod val="95000"/>
                </a:schemeClr>
              </a:solidFill>
            </a:endParaRPr>
          </a:p>
        </p:txBody>
      </p:sp>
      <p:pic>
        <p:nvPicPr>
          <p:cNvPr id="3" name="Picture 2">
            <a:extLst>
              <a:ext uri="{FF2B5EF4-FFF2-40B4-BE49-F238E27FC236}">
                <a16:creationId xmlns:a16="http://schemas.microsoft.com/office/drawing/2014/main" id="{469FC0CC-6043-850E-B137-A50AF04EA2B1}"/>
              </a:ext>
            </a:extLst>
          </p:cNvPr>
          <p:cNvPicPr>
            <a:picLocks noChangeAspect="1"/>
          </p:cNvPicPr>
          <p:nvPr/>
        </p:nvPicPr>
        <p:blipFill>
          <a:blip r:embed="rId5"/>
          <a:stretch>
            <a:fillRect/>
          </a:stretch>
        </p:blipFill>
        <p:spPr>
          <a:xfrm>
            <a:off x="926714" y="2416855"/>
            <a:ext cx="10338571" cy="1822450"/>
          </a:xfrm>
          <a:prstGeom prst="rect">
            <a:avLst/>
          </a:prstGeom>
        </p:spPr>
      </p:pic>
    </p:spTree>
    <p:extLst>
      <p:ext uri="{BB962C8B-B14F-4D97-AF65-F5344CB8AC3E}">
        <p14:creationId xmlns:p14="http://schemas.microsoft.com/office/powerpoint/2010/main" val="96804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1569660"/>
          </a:xfrm>
          <a:prstGeom prst="rect">
            <a:avLst/>
          </a:prstGeom>
          <a:noFill/>
        </p:spPr>
        <p:txBody>
          <a:bodyPr wrap="square">
            <a:spAutoFit/>
          </a:bodyPr>
          <a:lstStyle/>
          <a:p>
            <a:pPr algn="ctr"/>
            <a:r>
              <a:rPr lang="en-IN" sz="3200" b="1" dirty="0">
                <a:solidFill>
                  <a:schemeClr val="bg1">
                    <a:lumMod val="95000"/>
                  </a:schemeClr>
                </a:solidFill>
              </a:rPr>
              <a:t>Finally predicting the Rank of stocks</a:t>
            </a:r>
          </a:p>
          <a:p>
            <a:r>
              <a:rPr lang="en-GB" sz="3200" b="1" dirty="0">
                <a:solidFill>
                  <a:schemeClr val="bg1">
                    <a:lumMod val="95000"/>
                  </a:schemeClr>
                </a:solidFill>
              </a:rPr>
              <a:t> </a:t>
            </a:r>
            <a:endParaRPr lang="en-IN" sz="3200" dirty="0">
              <a:solidFill>
                <a:schemeClr val="bg1">
                  <a:lumMod val="95000"/>
                </a:schemeClr>
              </a:solidFill>
            </a:endParaRPr>
          </a:p>
          <a:p>
            <a:endParaRPr lang="en-IN" sz="3200" dirty="0"/>
          </a:p>
        </p:txBody>
      </p:sp>
      <p:pic>
        <p:nvPicPr>
          <p:cNvPr id="3" name="Picture 2">
            <a:extLst>
              <a:ext uri="{FF2B5EF4-FFF2-40B4-BE49-F238E27FC236}">
                <a16:creationId xmlns:a16="http://schemas.microsoft.com/office/drawing/2014/main" id="{A0B0DC8B-8931-2E41-E077-08B4611BBA7B}"/>
              </a:ext>
            </a:extLst>
          </p:cNvPr>
          <p:cNvPicPr>
            <a:picLocks noChangeAspect="1"/>
          </p:cNvPicPr>
          <p:nvPr/>
        </p:nvPicPr>
        <p:blipFill>
          <a:blip r:embed="rId5"/>
          <a:stretch>
            <a:fillRect/>
          </a:stretch>
        </p:blipFill>
        <p:spPr>
          <a:xfrm>
            <a:off x="677332" y="835780"/>
            <a:ext cx="11146367" cy="5875695"/>
          </a:xfrm>
          <a:prstGeom prst="rect">
            <a:avLst/>
          </a:prstGeom>
        </p:spPr>
      </p:pic>
    </p:spTree>
    <p:extLst>
      <p:ext uri="{BB962C8B-B14F-4D97-AF65-F5344CB8AC3E}">
        <p14:creationId xmlns:p14="http://schemas.microsoft.com/office/powerpoint/2010/main" val="820449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rtlCol="0">
            <a:normAutofit/>
          </a:bodyPr>
          <a:lstStyle/>
          <a:p>
            <a:pPr rtl="0"/>
            <a:r>
              <a:rPr lang="en-GB" dirty="0"/>
              <a:t>Jigsaw</a:t>
            </a:r>
            <a:br>
              <a:rPr lang="en-GB" dirty="0"/>
            </a:br>
            <a:r>
              <a:rPr lang="en-GB" sz="1200" dirty="0"/>
              <a:t>A unext company</a:t>
            </a:r>
            <a:endParaRPr lang="en-GB" dirty="0"/>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rtlCol="0"/>
          <a:lstStyle/>
          <a:p>
            <a:pPr rtl="0"/>
            <a:r>
              <a:rPr lang="en-GB"/>
              <a:t>Introducing the Pantone Colour of the Year 2022. PANTONE 17-3938 Very Peri is a dynamic hue that blends the faithfulness and constancy of blue with the energy and excitement of red. </a:t>
            </a:r>
          </a:p>
          <a:p>
            <a:pPr rtl="0"/>
            <a:r>
              <a:rPr lang="en-GB"/>
              <a:t> </a:t>
            </a:r>
          </a:p>
          <a:p>
            <a:pPr rtl="0"/>
            <a:r>
              <a:rPr lang="en-GB"/>
              <a:t>The four colour palettes in this template feature Very Peri to help you express your ideas and convey the right mood. Read on to learn how to use these colours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TextBox 9">
            <a:extLst>
              <a:ext uri="{FF2B5EF4-FFF2-40B4-BE49-F238E27FC236}">
                <a16:creationId xmlns:a16="http://schemas.microsoft.com/office/drawing/2014/main" id="{09BE2B60-ABBA-4F9F-11EA-8FBBF7A62F6D}"/>
              </a:ext>
            </a:extLst>
          </p:cNvPr>
          <p:cNvSpPr txBox="1"/>
          <p:nvPr/>
        </p:nvSpPr>
        <p:spPr>
          <a:xfrm>
            <a:off x="-270928" y="2455483"/>
            <a:ext cx="12192000" cy="1569660"/>
          </a:xfrm>
          <a:prstGeom prst="rect">
            <a:avLst/>
          </a:prstGeom>
          <a:noFill/>
        </p:spPr>
        <p:txBody>
          <a:bodyPr wrap="square">
            <a:spAutoFit/>
          </a:bodyPr>
          <a:lstStyle/>
          <a:p>
            <a:pPr algn="ctr"/>
            <a:r>
              <a:rPr lang="en-IN" sz="9600" b="1" dirty="0">
                <a:solidFill>
                  <a:schemeClr val="bg1">
                    <a:lumMod val="95000"/>
                  </a:schemeClr>
                </a:solidFill>
              </a:rPr>
              <a:t>Thank You</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0"/>
            <a:ext cx="12192000" cy="7048083"/>
          </a:xfrm>
          <a:prstGeom prst="rect">
            <a:avLst/>
          </a:prstGeom>
          <a:noFill/>
        </p:spPr>
        <p:txBody>
          <a:bodyPr wrap="square">
            <a:spAutoFit/>
          </a:bodyPr>
          <a:lstStyle/>
          <a:p>
            <a:r>
              <a:rPr lang="en-IN" sz="3600" b="1" u="sng" dirty="0">
                <a:solidFill>
                  <a:schemeClr val="bg1">
                    <a:lumMod val="95000"/>
                  </a:schemeClr>
                </a:solidFill>
              </a:rPr>
              <a:t>Interdiction:-</a:t>
            </a:r>
            <a:endParaRPr lang="en-IN" sz="3600"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pPr marL="457200" indent="-457200">
              <a:buFont typeface="Wingdings" pitchFamily="2" charset="2"/>
              <a:buChar char="v"/>
            </a:pPr>
            <a:r>
              <a:rPr lang="en-IN" sz="3200" dirty="0">
                <a:solidFill>
                  <a:schemeClr val="bg1">
                    <a:lumMod val="95000"/>
                  </a:schemeClr>
                </a:solidFill>
              </a:rPr>
              <a:t>Data Set was taken from the Kaggle competition. It is stock exchange dataset. The main aim is to, by using past and present data, predict future outcomes. In this competition they provided both historical and real time data. There are plenty of existing quantitative trading efforts used to analyse financial markets and formulate investment strategies. To create and execute such a strategy requires both historical and real-time data, which is difficult to obtain especially for retail investors. This competition will provide financial data for the Japanese market, allowing retail investors to analyse the market to the fullest extent.</a:t>
            </a:r>
          </a:p>
          <a:p>
            <a:endParaRPr lang="en-IN" sz="3200" dirty="0">
              <a:solidFill>
                <a:schemeClr val="bg1">
                  <a:lumMod val="95000"/>
                </a:schemeClr>
              </a:solidFill>
            </a:endParaRPr>
          </a:p>
          <a:p>
            <a:endParaRPr lang="en-IN" sz="3200" dirty="0"/>
          </a:p>
        </p:txBody>
      </p:sp>
    </p:spTree>
    <p:extLst>
      <p:ext uri="{BB962C8B-B14F-4D97-AF65-F5344CB8AC3E}">
        <p14:creationId xmlns:p14="http://schemas.microsoft.com/office/powerpoint/2010/main" val="94483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5016758"/>
          </a:xfrm>
          <a:prstGeom prst="rect">
            <a:avLst/>
          </a:prstGeom>
          <a:noFill/>
        </p:spPr>
        <p:txBody>
          <a:bodyPr wrap="square">
            <a:spAutoFit/>
          </a:bodyPr>
          <a:lstStyle/>
          <a:p>
            <a:r>
              <a:rPr lang="en-IN" sz="3200" b="1" u="sng" dirty="0">
                <a:solidFill>
                  <a:schemeClr val="bg1">
                    <a:lumMod val="95000"/>
                  </a:schemeClr>
                </a:solidFill>
              </a:rPr>
              <a:t>Scope:-</a:t>
            </a:r>
            <a:endParaRPr lang="en-IN" sz="3200"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pPr marL="457200" lvl="0" indent="-457200">
              <a:buFont typeface="Wingdings" pitchFamily="2" charset="2"/>
              <a:buChar char="v"/>
            </a:pPr>
            <a:r>
              <a:rPr lang="en-IN" sz="3200" dirty="0">
                <a:solidFill>
                  <a:schemeClr val="bg1">
                    <a:lumMod val="95000"/>
                  </a:schemeClr>
                </a:solidFill>
              </a:rPr>
              <a:t>As this dataset is taken from the Kaggle competition, there are plenty of different approaches that will helps understands the problem statement in better way.  There is a great scope of learning different models and methods that will boosts knowledge. After gaining enough knowledge I can apply to the problem in most efficient way to predict the future outcomes.</a:t>
            </a:r>
          </a:p>
          <a:p>
            <a:pPr lvl="0"/>
            <a:endParaRPr lang="en-IN" sz="3200" dirty="0">
              <a:solidFill>
                <a:schemeClr val="bg1">
                  <a:lumMod val="95000"/>
                </a:schemeClr>
              </a:solidFill>
            </a:endParaRPr>
          </a:p>
          <a:p>
            <a:endParaRPr lang="en-IN" sz="3200" dirty="0"/>
          </a:p>
        </p:txBody>
      </p:sp>
    </p:spTree>
    <p:extLst>
      <p:ext uri="{BB962C8B-B14F-4D97-AF65-F5344CB8AC3E}">
        <p14:creationId xmlns:p14="http://schemas.microsoft.com/office/powerpoint/2010/main" val="358312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1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612844"/>
            <a:ext cx="12192000" cy="5632311"/>
          </a:xfrm>
          <a:prstGeom prst="rect">
            <a:avLst/>
          </a:prstGeom>
          <a:noFill/>
        </p:spPr>
        <p:txBody>
          <a:bodyPr wrap="square">
            <a:spAutoFit/>
          </a:bodyPr>
          <a:lstStyle/>
          <a:p>
            <a:r>
              <a:rPr lang="en-IN" sz="4000" dirty="0">
                <a:solidFill>
                  <a:schemeClr val="bg1">
                    <a:lumMod val="95000"/>
                  </a:schemeClr>
                </a:solidFill>
                <a:latin typeface="Times New Roman" panose="02020603050405020304" pitchFamily="18" charset="0"/>
                <a:ea typeface="Times New Roman" panose="02020603050405020304" pitchFamily="18" charset="0"/>
              </a:rPr>
              <a:t>Data Sets:-</a:t>
            </a:r>
          </a:p>
          <a:p>
            <a:pPr marL="1485900" lvl="2" indent="-571500">
              <a:buFont typeface="Wingdings" pitchFamily="2" charset="2"/>
              <a:buChar char="v"/>
            </a:pPr>
            <a:r>
              <a:rPr lang="en-IN" sz="4000" dirty="0" err="1">
                <a:solidFill>
                  <a:schemeClr val="bg1">
                    <a:lumMod val="95000"/>
                  </a:schemeClr>
                </a:solidFill>
                <a:latin typeface="Times New Roman" panose="02020603050405020304" pitchFamily="18" charset="0"/>
                <a:ea typeface="Times New Roman" panose="02020603050405020304" pitchFamily="18" charset="0"/>
              </a:rPr>
              <a:t>financials.csv</a:t>
            </a:r>
            <a:endParaRPr lang="en-IN" sz="4000" dirty="0">
              <a:solidFill>
                <a:schemeClr val="bg1">
                  <a:lumMod val="95000"/>
                </a:schemeClr>
              </a:solidFill>
              <a:latin typeface="Times New Roman" panose="02020603050405020304" pitchFamily="18" charset="0"/>
              <a:ea typeface="Times New Roman" panose="02020603050405020304" pitchFamily="18" charset="0"/>
            </a:endParaRPr>
          </a:p>
          <a:p>
            <a:pPr marL="1485900" lvl="2" indent="-571500">
              <a:buFont typeface="Wingdings" pitchFamily="2" charset="2"/>
              <a:buChar char="v"/>
            </a:pPr>
            <a:r>
              <a:rPr lang="en-IN" sz="4000" dirty="0" err="1">
                <a:solidFill>
                  <a:schemeClr val="bg1">
                    <a:lumMod val="95000"/>
                  </a:schemeClr>
                </a:solidFill>
                <a:latin typeface="Times New Roman" panose="02020603050405020304" pitchFamily="18" charset="0"/>
                <a:ea typeface="Times New Roman" panose="02020603050405020304" pitchFamily="18" charset="0"/>
              </a:rPr>
              <a:t>options.csv</a:t>
            </a:r>
            <a:endParaRPr lang="en-IN" sz="4000" dirty="0">
              <a:solidFill>
                <a:schemeClr val="bg1">
                  <a:lumMod val="95000"/>
                </a:schemeClr>
              </a:solidFill>
              <a:latin typeface="Times New Roman" panose="02020603050405020304" pitchFamily="18" charset="0"/>
              <a:ea typeface="Times New Roman" panose="02020603050405020304" pitchFamily="18" charset="0"/>
            </a:endParaRPr>
          </a:p>
          <a:p>
            <a:pPr marL="1485900" lvl="2" indent="-571500">
              <a:buFont typeface="Wingdings" pitchFamily="2" charset="2"/>
              <a:buChar char="v"/>
            </a:pPr>
            <a:r>
              <a:rPr lang="en-IN" sz="4000" dirty="0" err="1">
                <a:solidFill>
                  <a:schemeClr val="bg1">
                    <a:lumMod val="95000"/>
                  </a:schemeClr>
                </a:solidFill>
                <a:latin typeface="Times New Roman" panose="02020603050405020304" pitchFamily="18" charset="0"/>
                <a:ea typeface="Times New Roman" panose="02020603050405020304" pitchFamily="18" charset="0"/>
              </a:rPr>
              <a:t>secondary_stock_prices.csv</a:t>
            </a:r>
            <a:endParaRPr lang="en-IN" sz="4000" dirty="0">
              <a:solidFill>
                <a:schemeClr val="bg1">
                  <a:lumMod val="95000"/>
                </a:schemeClr>
              </a:solidFill>
              <a:latin typeface="Times New Roman" panose="02020603050405020304" pitchFamily="18" charset="0"/>
              <a:ea typeface="Times New Roman" panose="02020603050405020304" pitchFamily="18" charset="0"/>
            </a:endParaRPr>
          </a:p>
          <a:p>
            <a:pPr marL="1485900" lvl="2" indent="-571500">
              <a:buFont typeface="Wingdings" pitchFamily="2" charset="2"/>
              <a:buChar char="v"/>
            </a:pPr>
            <a:r>
              <a:rPr lang="en-IN" sz="4000" dirty="0" err="1">
                <a:solidFill>
                  <a:schemeClr val="bg1">
                    <a:lumMod val="95000"/>
                  </a:schemeClr>
                </a:solidFill>
                <a:latin typeface="Times New Roman" panose="02020603050405020304" pitchFamily="18" charset="0"/>
                <a:ea typeface="Times New Roman" panose="02020603050405020304" pitchFamily="18" charset="0"/>
              </a:rPr>
              <a:t>stock_prices.csv</a:t>
            </a:r>
            <a:endParaRPr lang="en-IN" sz="4000" dirty="0">
              <a:solidFill>
                <a:schemeClr val="bg1">
                  <a:lumMod val="95000"/>
                </a:schemeClr>
              </a:solidFill>
              <a:latin typeface="Times New Roman" panose="02020603050405020304" pitchFamily="18" charset="0"/>
              <a:ea typeface="Times New Roman" panose="02020603050405020304" pitchFamily="18" charset="0"/>
            </a:endParaRPr>
          </a:p>
          <a:p>
            <a:pPr marL="1485900" lvl="2" indent="-571500">
              <a:buFont typeface="Wingdings" pitchFamily="2" charset="2"/>
              <a:buChar char="v"/>
            </a:pPr>
            <a:r>
              <a:rPr lang="en-IN" sz="4000" dirty="0" err="1">
                <a:solidFill>
                  <a:schemeClr val="bg1">
                    <a:lumMod val="95000"/>
                  </a:schemeClr>
                </a:solidFill>
                <a:latin typeface="Times New Roman" panose="02020603050405020304" pitchFamily="18" charset="0"/>
                <a:ea typeface="Times New Roman" panose="02020603050405020304" pitchFamily="18" charset="0"/>
              </a:rPr>
              <a:t>trades.csv</a:t>
            </a:r>
            <a:r>
              <a:rPr lang="en-IN" sz="4000" dirty="0">
                <a:solidFill>
                  <a:schemeClr val="bg1">
                    <a:lumMod val="95000"/>
                  </a:schemeClr>
                </a:solidFill>
                <a:latin typeface="Times New Roman" panose="02020603050405020304" pitchFamily="18" charset="0"/>
                <a:ea typeface="Times New Roman" panose="02020603050405020304" pitchFamily="18" charset="0"/>
              </a:rPr>
              <a:t>  etc.</a:t>
            </a:r>
          </a:p>
          <a:p>
            <a:r>
              <a:rPr lang="en-IN" sz="4000" dirty="0">
                <a:solidFill>
                  <a:schemeClr val="bg1">
                    <a:lumMod val="95000"/>
                  </a:schemeClr>
                </a:solidFill>
                <a:latin typeface="Times New Roman" panose="02020603050405020304" pitchFamily="18" charset="0"/>
                <a:ea typeface="Times New Roman" panose="02020603050405020304" pitchFamily="18" charset="0"/>
              </a:rPr>
              <a:t>         Datasets contains 10lac records and 2000 stocks</a:t>
            </a:r>
          </a:p>
          <a:p>
            <a:r>
              <a:rPr lang="en-IN" sz="4000" dirty="0">
                <a:solidFill>
                  <a:schemeClr val="bg1">
                    <a:lumMod val="95000"/>
                  </a:schemeClr>
                </a:solidFill>
                <a:latin typeface="Times New Roman" panose="02020603050405020304" pitchFamily="18" charset="0"/>
                <a:ea typeface="Times New Roman" panose="02020603050405020304" pitchFamily="18" charset="0"/>
              </a:rPr>
              <a:t> </a:t>
            </a:r>
          </a:p>
          <a:p>
            <a:r>
              <a:rPr lang="en-IN" sz="4000" dirty="0">
                <a:solidFill>
                  <a:schemeClr val="bg1">
                    <a:lumMod val="95000"/>
                  </a:schemeClr>
                </a:solidFill>
                <a:latin typeface="Times New Roman" panose="02020603050405020304" pitchFamily="18" charset="0"/>
                <a:ea typeface="Times New Roman" panose="02020603050405020304" pitchFamily="18" charset="0"/>
              </a:rPr>
              <a:t>Data Sources:- Kaggle Competition.</a:t>
            </a:r>
          </a:p>
        </p:txBody>
      </p:sp>
    </p:spTree>
    <p:extLst>
      <p:ext uri="{BB962C8B-B14F-4D97-AF65-F5344CB8AC3E}">
        <p14:creationId xmlns:p14="http://schemas.microsoft.com/office/powerpoint/2010/main" val="2091656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0"/>
            <a:ext cx="12192000" cy="7971413"/>
          </a:xfrm>
          <a:prstGeom prst="rect">
            <a:avLst/>
          </a:prstGeom>
          <a:noFill/>
        </p:spPr>
        <p:txBody>
          <a:bodyPr wrap="square">
            <a:spAutoFit/>
          </a:bodyPr>
          <a:lstStyle/>
          <a:p>
            <a:r>
              <a:rPr lang="en-IN" sz="3200" b="1" u="sng" dirty="0">
                <a:solidFill>
                  <a:schemeClr val="bg1">
                    <a:lumMod val="95000"/>
                  </a:schemeClr>
                </a:solidFill>
              </a:rPr>
              <a:t>Tools used:-</a:t>
            </a:r>
            <a:endParaRPr lang="en-IN" sz="3200" dirty="0">
              <a:solidFill>
                <a:schemeClr val="bg1">
                  <a:lumMod val="95000"/>
                </a:schemeClr>
              </a:solidFill>
            </a:endParaRPr>
          </a:p>
          <a:p>
            <a:r>
              <a:rPr lang="en-GB" sz="3200" b="1" dirty="0">
                <a:solidFill>
                  <a:schemeClr val="bg1">
                    <a:lumMod val="95000"/>
                  </a:schemeClr>
                </a:solidFill>
              </a:rPr>
              <a:t> </a:t>
            </a:r>
            <a:endParaRPr lang="en-IN" sz="3200" dirty="0">
              <a:solidFill>
                <a:schemeClr val="bg1">
                  <a:lumMod val="95000"/>
                </a:schemeClr>
              </a:solidFill>
            </a:endParaRPr>
          </a:p>
          <a:p>
            <a:pPr marL="457200" lvl="0" indent="-457200">
              <a:buFont typeface="Wingdings" pitchFamily="2" charset="2"/>
              <a:buChar char="v"/>
            </a:pPr>
            <a:r>
              <a:rPr lang="en-IN" sz="3200" dirty="0">
                <a:solidFill>
                  <a:schemeClr val="bg1">
                    <a:lumMod val="95000"/>
                  </a:schemeClr>
                </a:solidFill>
              </a:rPr>
              <a:t>Tableau</a:t>
            </a:r>
          </a:p>
          <a:p>
            <a:pPr marL="457200" lvl="0" indent="-457200">
              <a:buFont typeface="Wingdings" pitchFamily="2" charset="2"/>
              <a:buChar char="v"/>
            </a:pPr>
            <a:r>
              <a:rPr lang="en-IN" sz="3200" dirty="0">
                <a:solidFill>
                  <a:schemeClr val="bg1">
                    <a:lumMod val="95000"/>
                  </a:schemeClr>
                </a:solidFill>
              </a:rPr>
              <a:t>Python</a:t>
            </a:r>
          </a:p>
          <a:p>
            <a:pPr marL="457200" lvl="0" indent="-457200">
              <a:buFont typeface="Wingdings" pitchFamily="2" charset="2"/>
              <a:buChar char="v"/>
            </a:pPr>
            <a:endParaRPr lang="en-IN" sz="3200" dirty="0">
              <a:solidFill>
                <a:schemeClr val="bg1">
                  <a:lumMod val="95000"/>
                </a:schemeClr>
              </a:solidFill>
            </a:endParaRPr>
          </a:p>
          <a:p>
            <a:r>
              <a:rPr lang="en-IN" sz="3200" b="1" u="sng" dirty="0">
                <a:solidFill>
                  <a:schemeClr val="bg1">
                    <a:lumMod val="95000"/>
                  </a:schemeClr>
                </a:solidFill>
              </a:rPr>
              <a:t>Analysis:-</a:t>
            </a:r>
          </a:p>
          <a:p>
            <a:pPr marL="457200" indent="-457200">
              <a:buFont typeface="Wingdings" pitchFamily="2" charset="2"/>
              <a:buChar char="v"/>
            </a:pPr>
            <a:endParaRPr lang="en-IN" sz="3200" b="1" u="sng" dirty="0">
              <a:solidFill>
                <a:schemeClr val="bg1">
                  <a:lumMod val="95000"/>
                </a:schemeClr>
              </a:solidFill>
            </a:endParaRPr>
          </a:p>
          <a:p>
            <a:pPr marL="457200" indent="-457200">
              <a:buFont typeface="Wingdings" pitchFamily="2" charset="2"/>
              <a:buChar char="v"/>
            </a:pPr>
            <a:r>
              <a:rPr lang="en-IN" sz="3200" b="1" dirty="0">
                <a:solidFill>
                  <a:schemeClr val="bg1">
                    <a:lumMod val="95000"/>
                  </a:schemeClr>
                </a:solidFill>
              </a:rPr>
              <a:t>1</a:t>
            </a:r>
            <a:r>
              <a:rPr lang="en-IN" sz="3200" b="1" baseline="30000" dirty="0">
                <a:solidFill>
                  <a:schemeClr val="bg1">
                    <a:lumMod val="95000"/>
                  </a:schemeClr>
                </a:solidFill>
              </a:rPr>
              <a:t>st</a:t>
            </a:r>
            <a:r>
              <a:rPr lang="en-IN" sz="3200" b="1" dirty="0">
                <a:solidFill>
                  <a:schemeClr val="bg1">
                    <a:lumMod val="95000"/>
                  </a:schemeClr>
                </a:solidFill>
              </a:rPr>
              <a:t> Approach: Manual calculations based on metrics</a:t>
            </a:r>
          </a:p>
          <a:p>
            <a:pPr marL="457200" indent="-457200">
              <a:buFont typeface="Wingdings" pitchFamily="2" charset="2"/>
              <a:buChar char="v"/>
            </a:pPr>
            <a:r>
              <a:rPr lang="en-IN" sz="3200" b="1" dirty="0">
                <a:solidFill>
                  <a:schemeClr val="bg1">
                    <a:lumMod val="95000"/>
                  </a:schemeClr>
                </a:solidFill>
              </a:rPr>
              <a:t>2</a:t>
            </a:r>
            <a:r>
              <a:rPr lang="en-IN" sz="3200" b="1" baseline="30000" dirty="0">
                <a:solidFill>
                  <a:schemeClr val="bg1">
                    <a:lumMod val="95000"/>
                  </a:schemeClr>
                </a:solidFill>
              </a:rPr>
              <a:t>nd</a:t>
            </a:r>
            <a:r>
              <a:rPr lang="en-IN" sz="3200" b="1" dirty="0">
                <a:solidFill>
                  <a:schemeClr val="bg1">
                    <a:lumMod val="95000"/>
                  </a:schemeClr>
                </a:solidFill>
              </a:rPr>
              <a:t>  Approach: Time series analysis </a:t>
            </a:r>
          </a:p>
          <a:p>
            <a:pPr marL="457200" indent="-457200">
              <a:buFont typeface="Wingdings" pitchFamily="2" charset="2"/>
              <a:buChar char="v"/>
            </a:pPr>
            <a:r>
              <a:rPr lang="en-IN" sz="3200" b="1" dirty="0">
                <a:solidFill>
                  <a:schemeClr val="bg1">
                    <a:lumMod val="95000"/>
                  </a:schemeClr>
                </a:solidFill>
              </a:rPr>
              <a:t>3</a:t>
            </a:r>
            <a:r>
              <a:rPr lang="en-IN" sz="3200" b="1" baseline="30000" dirty="0">
                <a:solidFill>
                  <a:schemeClr val="bg1">
                    <a:lumMod val="95000"/>
                  </a:schemeClr>
                </a:solidFill>
              </a:rPr>
              <a:t>rd</a:t>
            </a:r>
            <a:r>
              <a:rPr lang="en-IN" sz="3200" b="1" dirty="0">
                <a:solidFill>
                  <a:schemeClr val="bg1">
                    <a:lumMod val="95000"/>
                  </a:schemeClr>
                </a:solidFill>
              </a:rPr>
              <a:t> Approach : Deep Learning Model</a:t>
            </a:r>
          </a:p>
          <a:p>
            <a:endParaRPr lang="en-IN" sz="3200" b="1" dirty="0">
              <a:solidFill>
                <a:schemeClr val="bg1">
                  <a:lumMod val="95000"/>
                </a:schemeClr>
              </a:solidFill>
            </a:endParaRPr>
          </a:p>
          <a:p>
            <a:pPr marL="457200" indent="-457200">
              <a:buFont typeface="Wingdings" pitchFamily="2" charset="2"/>
              <a:buChar char="v"/>
            </a:pPr>
            <a:endParaRPr lang="en-IN" sz="3200" dirty="0">
              <a:solidFill>
                <a:schemeClr val="bg1">
                  <a:lumMod val="95000"/>
                </a:schemeClr>
              </a:solidFill>
            </a:endParaRPr>
          </a:p>
          <a:p>
            <a:pPr lvl="0"/>
            <a:endParaRPr lang="en-IN" sz="3200" dirty="0">
              <a:solidFill>
                <a:schemeClr val="bg1">
                  <a:lumMod val="95000"/>
                </a:schemeClr>
              </a:solidFill>
            </a:endParaRPr>
          </a:p>
          <a:p>
            <a:pPr marL="457200" lvl="0" indent="-457200">
              <a:buFont typeface="Wingdings" pitchFamily="2" charset="2"/>
              <a:buChar char="v"/>
            </a:pPr>
            <a:endParaRPr lang="en-IN" sz="3200" dirty="0">
              <a:solidFill>
                <a:schemeClr val="bg1">
                  <a:lumMod val="95000"/>
                </a:schemeClr>
              </a:solidFill>
            </a:endParaRPr>
          </a:p>
          <a:p>
            <a:pPr marL="457200" lvl="0" indent="-457200">
              <a:buFont typeface="Wingdings" pitchFamily="2" charset="2"/>
              <a:buChar char="v"/>
            </a:pPr>
            <a:endParaRPr lang="en-IN" sz="3200" dirty="0">
              <a:solidFill>
                <a:schemeClr val="bg1">
                  <a:lumMod val="95000"/>
                </a:schemeClr>
              </a:solidFill>
            </a:endParaRPr>
          </a:p>
          <a:p>
            <a:endParaRPr lang="en-IN" sz="3200" dirty="0"/>
          </a:p>
        </p:txBody>
      </p:sp>
    </p:spTree>
    <p:extLst>
      <p:ext uri="{BB962C8B-B14F-4D97-AF65-F5344CB8AC3E}">
        <p14:creationId xmlns:p14="http://schemas.microsoft.com/office/powerpoint/2010/main" val="221445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7632859"/>
          </a:xfrm>
          <a:prstGeom prst="rect">
            <a:avLst/>
          </a:prstGeom>
          <a:noFill/>
        </p:spPr>
        <p:txBody>
          <a:bodyPr wrap="square">
            <a:spAutoFit/>
          </a:bodyPr>
          <a:lstStyle/>
          <a:p>
            <a:r>
              <a:rPr lang="en-IN" b="1" u="sng" dirty="0">
                <a:solidFill>
                  <a:schemeClr val="bg1">
                    <a:lumMod val="95000"/>
                  </a:schemeClr>
                </a:solidFill>
              </a:rPr>
              <a:t>Given </a:t>
            </a:r>
            <a:r>
              <a:rPr lang="en-IN" b="1" u="sng" dirty="0" err="1">
                <a:solidFill>
                  <a:schemeClr val="bg1">
                    <a:lumMod val="95000"/>
                  </a:schemeClr>
                </a:solidFill>
              </a:rPr>
              <a:t>Compitation</a:t>
            </a:r>
            <a:r>
              <a:rPr lang="en-IN" b="1" u="sng" dirty="0">
                <a:solidFill>
                  <a:schemeClr val="bg1">
                    <a:lumMod val="95000"/>
                  </a:schemeClr>
                </a:solidFill>
              </a:rPr>
              <a:t> Metrics:-</a:t>
            </a:r>
          </a:p>
          <a:p>
            <a:endParaRPr lang="en-IN" b="1" u="sng" dirty="0">
              <a:solidFill>
                <a:schemeClr val="bg1">
                  <a:lumMod val="95000"/>
                </a:schemeClr>
              </a:solidFill>
            </a:endParaRPr>
          </a:p>
          <a:p>
            <a:r>
              <a:rPr lang="en-IN" sz="2000" dirty="0">
                <a:solidFill>
                  <a:schemeClr val="bg1">
                    <a:lumMod val="95000"/>
                  </a:schemeClr>
                </a:solidFill>
              </a:rPr>
              <a:t>JPX Competition Metric In this competition, the following conditions set will be used to compete for scores.</a:t>
            </a:r>
          </a:p>
          <a:p>
            <a:r>
              <a:rPr lang="en-IN" sz="2000" dirty="0">
                <a:solidFill>
                  <a:schemeClr val="bg1">
                    <a:lumMod val="95000"/>
                  </a:schemeClr>
                </a:solidFill>
              </a:rPr>
              <a:t>The model will use the closing price ( 𝐶(𝑘,𝑡) ) until that business day ( 𝑡 ) and other data every business day as input data for a stock ( 𝑘 ), and predict rate of change ( 𝑟(𝑘,𝑡) ) of closing price of the top 200 stocks and bottom 200 stocks on the following business day ( 𝐶(𝑘,𝑡+1) ) to next following business day ( 𝐶(𝑘,𝑡+2) )</a:t>
            </a:r>
          </a:p>
          <a:p>
            <a:r>
              <a:rPr lang="en-IN" sz="2000" dirty="0">
                <a:solidFill>
                  <a:schemeClr val="bg1">
                    <a:lumMod val="95000"/>
                  </a:schemeClr>
                </a:solidFill>
              </a:rPr>
              <a:t>𝑟(𝑘,𝑡)=𝐶(𝑘,𝑡+2)−𝐶(𝑘,𝑡+1)/𝐶(𝑘,𝑡+1)</a:t>
            </a:r>
          </a:p>
          <a:p>
            <a:r>
              <a:rPr lang="en-IN" sz="2000" dirty="0">
                <a:solidFill>
                  <a:schemeClr val="bg1">
                    <a:lumMod val="95000"/>
                  </a:schemeClr>
                </a:solidFill>
              </a:rPr>
              <a:t>Within top 200 stock predicted ( 𝑢𝑝𝑖(𝑖=1,2,…,200) ), multiply by their respective rate of change with linear weights of 2-1 for rank 1-200 and denote their sum as 𝑆𝑢𝑝 .</a:t>
            </a:r>
          </a:p>
          <a:p>
            <a:r>
              <a:rPr lang="en-IN" sz="2000" dirty="0">
                <a:solidFill>
                  <a:schemeClr val="bg1">
                    <a:lumMod val="95000"/>
                  </a:schemeClr>
                </a:solidFill>
              </a:rPr>
              <a:t>𝑆𝑢𝑝=∑200𝑖=1(𝑟(𝑢𝑝𝑖,𝑡)∗𝑙𝑖𝑛𝑒𝑎𝑟𝑓𝑢𝑛𝑐𝑡𝑖𝑜𝑛(2,1)𝑖))𝐴𝑣𝑒𝑟𝑎𝑔𝑒(𝑙𝑖𝑛𝑒𝑎𝑟𝑓𝑢𝑛𝑐𝑡𝑖𝑜𝑛(2,1))</a:t>
            </a:r>
          </a:p>
          <a:p>
            <a:r>
              <a:rPr lang="en-IN" sz="2000" dirty="0">
                <a:solidFill>
                  <a:schemeClr val="bg1">
                    <a:lumMod val="95000"/>
                  </a:schemeClr>
                </a:solidFill>
              </a:rPr>
              <a:t>Within bottom 200 stocks predicted ( 𝑑𝑜𝑤𝑛𝑖(𝑖=1,2,…,200) ), multiply by their respective rate of change with linear weights of 2-1 for bottom rank 1-200 and denote their sum as 𝑆𝑑𝑜𝑤𝑛 .</a:t>
            </a:r>
          </a:p>
          <a:p>
            <a:r>
              <a:rPr lang="en-IN" sz="2000" dirty="0">
                <a:solidFill>
                  <a:schemeClr val="bg1">
                    <a:lumMod val="95000"/>
                  </a:schemeClr>
                </a:solidFill>
              </a:rPr>
              <a:t>𝑆𝑑𝑜𝑤𝑛=∑200𝑖=1(𝑟(𝑑𝑜𝑤𝑛𝑖,𝑡)∗𝑙𝑖𝑛𝑒𝑎𝑟𝑓𝑢𝑛𝑐𝑡𝑖𝑜𝑛(2,1)𝑖)/𝐴𝑣𝑒𝑟𝑎𝑔𝑒(𝑙𝑖𝑛𝑒𝑎𝑟𝑓𝑢𝑛𝑐𝑡𝑖𝑜𝑛(2,1))</a:t>
            </a:r>
          </a:p>
          <a:p>
            <a:r>
              <a:rPr lang="en-IN" sz="2000" dirty="0">
                <a:solidFill>
                  <a:schemeClr val="bg1">
                    <a:lumMod val="95000"/>
                  </a:schemeClr>
                </a:solidFill>
              </a:rPr>
              <a:t>The result of subtracting 𝑆𝑑𝑜𝑤𝑛 from 𝑆𝑢𝑝 is 𝑅𝑑𝑎𝑦 and is called "daily spread return".</a:t>
            </a:r>
          </a:p>
          <a:p>
            <a:r>
              <a:rPr lang="en-IN" sz="2000" dirty="0">
                <a:solidFill>
                  <a:schemeClr val="bg1">
                    <a:lumMod val="95000"/>
                  </a:schemeClr>
                </a:solidFill>
              </a:rPr>
              <a:t>𝑅𝑑𝑎𝑦=𝑆𝑢𝑝−𝑆𝑑𝑜𝑤𝑛</a:t>
            </a:r>
          </a:p>
          <a:p>
            <a:r>
              <a:rPr lang="en-IN" sz="2000" dirty="0">
                <a:solidFill>
                  <a:schemeClr val="bg1">
                    <a:lumMod val="95000"/>
                  </a:schemeClr>
                </a:solidFill>
              </a:rPr>
              <a:t>The daily spread return is calculated every business day during the public/private period and obtained as a time series for that period. The mean/standard deviation of the time series of daily spread returns is used as the score. Score calculation formula (x is the business day of public/private period)</a:t>
            </a:r>
          </a:p>
          <a:p>
            <a:r>
              <a:rPr lang="en-IN" sz="2000" dirty="0">
                <a:solidFill>
                  <a:schemeClr val="bg1">
                    <a:lumMod val="95000"/>
                  </a:schemeClr>
                </a:solidFill>
              </a:rPr>
              <a:t>𝑆𝑐𝑜𝑟𝑒=𝐴𝑣𝑒𝑟𝑎𝑔𝑒(𝑅𝑑𝑎𝑦1−𝑑𝑎𝑦𝑥)/𝑆𝑇𝐷(𝑅𝑑𝑎𝑦1−𝑑𝑎𝑦𝑥)</a:t>
            </a:r>
          </a:p>
          <a:p>
            <a:r>
              <a:rPr lang="en-IN" sz="2000" dirty="0">
                <a:solidFill>
                  <a:schemeClr val="bg1">
                    <a:lumMod val="95000"/>
                  </a:schemeClr>
                </a:solidFill>
              </a:rPr>
              <a:t>The </a:t>
            </a:r>
            <a:r>
              <a:rPr lang="en-IN" sz="2000" dirty="0" err="1">
                <a:solidFill>
                  <a:schemeClr val="bg1">
                    <a:lumMod val="95000"/>
                  </a:schemeClr>
                </a:solidFill>
              </a:rPr>
              <a:t>Kagger</a:t>
            </a:r>
            <a:r>
              <a:rPr lang="en-IN" sz="2000" dirty="0">
                <a:solidFill>
                  <a:schemeClr val="bg1">
                    <a:lumMod val="95000"/>
                  </a:schemeClr>
                </a:solidFill>
              </a:rPr>
              <a:t> with the largest score for the private period wins.</a:t>
            </a:r>
          </a:p>
          <a:p>
            <a:endParaRPr lang="en-IN" sz="2000" dirty="0">
              <a:solidFill>
                <a:schemeClr val="bg1">
                  <a:lumMod val="95000"/>
                </a:schemeClr>
              </a:solidFill>
            </a:endParaRPr>
          </a:p>
          <a:p>
            <a:r>
              <a:rPr lang="en-GB" b="1" dirty="0">
                <a:solidFill>
                  <a:schemeClr val="bg1">
                    <a:lumMod val="95000"/>
                  </a:schemeClr>
                </a:solidFill>
              </a:rPr>
              <a:t> </a:t>
            </a:r>
            <a:endParaRPr lang="en-IN" dirty="0">
              <a:solidFill>
                <a:schemeClr val="bg1">
                  <a:lumMod val="95000"/>
                </a:schemeClr>
              </a:solidFill>
            </a:endParaRPr>
          </a:p>
          <a:p>
            <a:pPr marL="457200" lvl="0" indent="-457200">
              <a:buFont typeface="Wingdings" pitchFamily="2" charset="2"/>
              <a:buChar char="v"/>
            </a:pPr>
            <a:endParaRPr lang="en-IN" dirty="0">
              <a:solidFill>
                <a:schemeClr val="bg1">
                  <a:lumMod val="95000"/>
                </a:schemeClr>
              </a:solidFill>
            </a:endParaRPr>
          </a:p>
          <a:p>
            <a:endParaRPr lang="en-IN" dirty="0"/>
          </a:p>
        </p:txBody>
      </p:sp>
    </p:spTree>
    <p:extLst>
      <p:ext uri="{BB962C8B-B14F-4D97-AF65-F5344CB8AC3E}">
        <p14:creationId xmlns:p14="http://schemas.microsoft.com/office/powerpoint/2010/main" val="181598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50950"/>
            <a:ext cx="12192000" cy="2062103"/>
          </a:xfrm>
          <a:prstGeom prst="rect">
            <a:avLst/>
          </a:prstGeom>
          <a:noFill/>
        </p:spPr>
        <p:txBody>
          <a:bodyPr wrap="square">
            <a:spAutoFit/>
          </a:bodyPr>
          <a:lstStyle/>
          <a:p>
            <a:pPr algn="ctr"/>
            <a:r>
              <a:rPr lang="en-IN" sz="3200" b="1" u="sng" dirty="0">
                <a:solidFill>
                  <a:schemeClr val="bg1">
                    <a:lumMod val="95000"/>
                  </a:schemeClr>
                </a:solidFill>
              </a:rPr>
              <a:t>Imported the </a:t>
            </a:r>
            <a:r>
              <a:rPr lang="en-IN" sz="3200" b="1" u="sng" dirty="0" err="1">
                <a:solidFill>
                  <a:schemeClr val="bg1">
                    <a:lumMod val="95000"/>
                  </a:schemeClr>
                </a:solidFill>
              </a:rPr>
              <a:t>Reqired</a:t>
            </a:r>
            <a:r>
              <a:rPr lang="en-IN" sz="3200" b="1" u="sng" dirty="0">
                <a:solidFill>
                  <a:schemeClr val="bg1">
                    <a:lumMod val="95000"/>
                  </a:schemeClr>
                </a:solidFill>
              </a:rPr>
              <a:t> Libraries:-</a:t>
            </a:r>
            <a:endParaRPr lang="en-IN" sz="3200" dirty="0">
              <a:solidFill>
                <a:schemeClr val="bg1">
                  <a:lumMod val="95000"/>
                </a:schemeClr>
              </a:solidFill>
            </a:endParaRPr>
          </a:p>
          <a:p>
            <a:pPr algn="ctr"/>
            <a:r>
              <a:rPr lang="en-GB" sz="3200" b="1" dirty="0">
                <a:solidFill>
                  <a:schemeClr val="bg1">
                    <a:lumMod val="95000"/>
                  </a:schemeClr>
                </a:solidFill>
              </a:rPr>
              <a:t> </a:t>
            </a:r>
            <a:endParaRPr lang="en-IN" sz="3200" dirty="0">
              <a:solidFill>
                <a:schemeClr val="bg1">
                  <a:lumMod val="95000"/>
                </a:schemeClr>
              </a:solidFill>
            </a:endParaRPr>
          </a:p>
          <a:p>
            <a:pPr lvl="0" algn="ctr"/>
            <a:endParaRPr lang="en-IN" sz="3200" dirty="0">
              <a:solidFill>
                <a:schemeClr val="bg1">
                  <a:lumMod val="95000"/>
                </a:schemeClr>
              </a:solidFill>
            </a:endParaRPr>
          </a:p>
          <a:p>
            <a:pPr algn="ctr"/>
            <a:endParaRPr lang="en-IN" sz="3200" dirty="0"/>
          </a:p>
        </p:txBody>
      </p:sp>
      <p:pic>
        <p:nvPicPr>
          <p:cNvPr id="3" name="Picture 2">
            <a:extLst>
              <a:ext uri="{FF2B5EF4-FFF2-40B4-BE49-F238E27FC236}">
                <a16:creationId xmlns:a16="http://schemas.microsoft.com/office/drawing/2014/main" id="{DD879CA0-9F82-4C52-3F4D-F25A1CD8050F}"/>
              </a:ext>
            </a:extLst>
          </p:cNvPr>
          <p:cNvPicPr>
            <a:picLocks noChangeAspect="1"/>
          </p:cNvPicPr>
          <p:nvPr/>
        </p:nvPicPr>
        <p:blipFill>
          <a:blip r:embed="rId5"/>
          <a:stretch>
            <a:fillRect/>
          </a:stretch>
        </p:blipFill>
        <p:spPr>
          <a:xfrm>
            <a:off x="717550" y="1155700"/>
            <a:ext cx="10756900" cy="4546600"/>
          </a:xfrm>
          <a:prstGeom prst="rect">
            <a:avLst/>
          </a:prstGeom>
        </p:spPr>
      </p:pic>
    </p:spTree>
    <p:extLst>
      <p:ext uri="{BB962C8B-B14F-4D97-AF65-F5344CB8AC3E}">
        <p14:creationId xmlns:p14="http://schemas.microsoft.com/office/powerpoint/2010/main" val="2023721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7000">
              <a:schemeClr val="accent6">
                <a:lumMod val="75000"/>
              </a:schemeClr>
            </a:gs>
            <a:gs pos="88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colorTemperature colorTemp="2194"/>
                    </a14:imgEffect>
                    <a14:imgEffect>
                      <a14:saturation sat="94000"/>
                    </a14:imgEffect>
                  </a14:imgLayer>
                </a14:imgProps>
              </a:ext>
            </a:extLst>
          </a:blip>
          <a:srcRect t="2" b="2"/>
          <a:stretch/>
        </p:blipFill>
        <p:spPr>
          <a:solidFill>
            <a:schemeClr val="tx1">
              <a:lumMod val="65000"/>
              <a:lumOff val="35000"/>
            </a:schemeClr>
          </a:solidFill>
        </p:spPr>
      </p:pic>
      <p:sp>
        <p:nvSpPr>
          <p:cNvPr id="10" name="TextBox 9">
            <a:extLst>
              <a:ext uri="{FF2B5EF4-FFF2-40B4-BE49-F238E27FC236}">
                <a16:creationId xmlns:a16="http://schemas.microsoft.com/office/drawing/2014/main" id="{5A7D2C85-7E2B-878B-99CA-F66F63590132}"/>
              </a:ext>
            </a:extLst>
          </p:cNvPr>
          <p:cNvSpPr txBox="1"/>
          <p:nvPr/>
        </p:nvSpPr>
        <p:spPr>
          <a:xfrm>
            <a:off x="0" y="203347"/>
            <a:ext cx="12192000" cy="1077218"/>
          </a:xfrm>
          <a:prstGeom prst="rect">
            <a:avLst/>
          </a:prstGeom>
          <a:noFill/>
        </p:spPr>
        <p:txBody>
          <a:bodyPr wrap="square">
            <a:spAutoFit/>
          </a:bodyPr>
          <a:lstStyle/>
          <a:p>
            <a:pPr algn="ctr"/>
            <a:r>
              <a:rPr lang="en-IN" sz="3200" b="1" u="sng" dirty="0">
                <a:solidFill>
                  <a:schemeClr val="bg1">
                    <a:lumMod val="95000"/>
                  </a:schemeClr>
                </a:solidFill>
              </a:rPr>
              <a:t>To know the what to predict we look the sample submission:-</a:t>
            </a:r>
            <a:endParaRPr lang="en-IN" sz="3200" dirty="0">
              <a:solidFill>
                <a:schemeClr val="bg1">
                  <a:lumMod val="95000"/>
                </a:schemeClr>
              </a:solidFill>
            </a:endParaRPr>
          </a:p>
          <a:p>
            <a:pPr algn="ctr"/>
            <a:endParaRPr lang="en-IN" sz="3200" dirty="0">
              <a:solidFill>
                <a:schemeClr val="bg1">
                  <a:lumMod val="95000"/>
                </a:schemeClr>
              </a:solidFill>
            </a:endParaRPr>
          </a:p>
        </p:txBody>
      </p:sp>
      <p:pic>
        <p:nvPicPr>
          <p:cNvPr id="3" name="Picture 2">
            <a:extLst>
              <a:ext uri="{FF2B5EF4-FFF2-40B4-BE49-F238E27FC236}">
                <a16:creationId xmlns:a16="http://schemas.microsoft.com/office/drawing/2014/main" id="{84D3CAB1-C25B-089E-9D41-21B91A3728B0}"/>
              </a:ext>
            </a:extLst>
          </p:cNvPr>
          <p:cNvPicPr>
            <a:picLocks noChangeAspect="1"/>
          </p:cNvPicPr>
          <p:nvPr/>
        </p:nvPicPr>
        <p:blipFill>
          <a:blip r:embed="rId5"/>
          <a:stretch>
            <a:fillRect/>
          </a:stretch>
        </p:blipFill>
        <p:spPr>
          <a:xfrm>
            <a:off x="228600" y="1511300"/>
            <a:ext cx="11734800" cy="3835400"/>
          </a:xfrm>
          <a:prstGeom prst="rect">
            <a:avLst/>
          </a:prstGeom>
        </p:spPr>
      </p:pic>
    </p:spTree>
    <p:extLst>
      <p:ext uri="{BB962C8B-B14F-4D97-AF65-F5344CB8AC3E}">
        <p14:creationId xmlns:p14="http://schemas.microsoft.com/office/powerpoint/2010/main" val="1687624645"/>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186</TotalTime>
  <Words>1174</Words>
  <Application>Microsoft Macintosh PowerPoint</Application>
  <PresentationFormat>Widescreen</PresentationFormat>
  <Paragraphs>150</Paragraphs>
  <Slides>29</Slides>
  <Notes>29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29</vt:i4>
      </vt:variant>
    </vt:vector>
  </HeadingPairs>
  <TitlesOfParts>
    <vt:vector size="39" baseType="lpstr">
      <vt:lpstr>Arial</vt:lpstr>
      <vt:lpstr>Calibri</vt:lpstr>
      <vt:lpstr>Segoe UI</vt:lpstr>
      <vt:lpstr>Segoe UI Light</vt:lpstr>
      <vt:lpstr>Times New Roman</vt:lpstr>
      <vt:lpstr>Wingdings</vt:lpstr>
      <vt:lpstr>Balancing Act</vt:lpstr>
      <vt:lpstr>Wellspring</vt:lpstr>
      <vt:lpstr>Star of the show</vt:lpstr>
      <vt:lpstr>Amusements</vt:lpstr>
      <vt:lpstr>For   : PGCP DSML Date :  26th Jun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Jigsaw A unext company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 PGCP DSML Date :  26th Jun 2022</dc:title>
  <dc:creator>sundar singh</dc:creator>
  <cp:lastModifiedBy>sundar singh</cp:lastModifiedBy>
  <cp:revision>2</cp:revision>
  <dcterms:created xsi:type="dcterms:W3CDTF">2022-06-26T14:09:28Z</dcterms:created>
  <dcterms:modified xsi:type="dcterms:W3CDTF">2022-06-26T17:15:50Z</dcterms:modified>
</cp:coreProperties>
</file>